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0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64" r:id="rId5"/>
    <p:sldId id="258" r:id="rId6"/>
    <p:sldId id="265" r:id="rId7"/>
    <p:sldId id="266" r:id="rId8"/>
    <p:sldId id="267" r:id="rId9"/>
    <p:sldId id="286" r:id="rId10"/>
    <p:sldId id="269" r:id="rId11"/>
    <p:sldId id="270" r:id="rId12"/>
    <p:sldId id="271" r:id="rId13"/>
    <p:sldId id="272" r:id="rId14"/>
    <p:sldId id="287" r:id="rId15"/>
    <p:sldId id="273" r:id="rId16"/>
    <p:sldId id="274" r:id="rId17"/>
    <p:sldId id="275" r:id="rId18"/>
    <p:sldId id="276" r:id="rId19"/>
    <p:sldId id="262" r:id="rId20"/>
    <p:sldId id="280" r:id="rId21"/>
    <p:sldId id="281" r:id="rId22"/>
    <p:sldId id="282" r:id="rId23"/>
    <p:sldId id="292" r:id="rId24"/>
    <p:sldId id="263" r:id="rId25"/>
    <p:sldId id="283" r:id="rId26"/>
    <p:sldId id="285" r:id="rId27"/>
    <p:sldId id="288" r:id="rId28"/>
    <p:sldId id="284" r:id="rId29"/>
    <p:sldId id="268" r:id="rId30"/>
    <p:sldId id="289" r:id="rId31"/>
    <p:sldId id="290" r:id="rId32"/>
    <p:sldId id="291" r:id="rId33"/>
    <p:sldId id="259" r:id="rId34"/>
  </p:sldIdLst>
  <p:sldSz cx="9144000" cy="6858000" type="screen4x3"/>
  <p:notesSz cx="7315200" cy="9601200"/>
  <p:embeddedFontLst>
    <p:embeddedFont>
      <p:font typeface="Mathematica1" charset="0"/>
      <p:regular r:id="rId37"/>
      <p:bold r:id="rId38"/>
    </p:embeddedFont>
    <p:embeddedFont>
      <p:font typeface="Mathematica3" charset="0"/>
      <p:regular r:id="rId39"/>
      <p:bold r:id="rId40"/>
    </p:embeddedFont>
    <p:embeddedFont>
      <p:font typeface="Calibri" pitchFamily="34" charset="0"/>
      <p:regular r:id="rId41"/>
      <p:bold r:id="rId42"/>
      <p:italic r:id="rId43"/>
      <p:boldItalic r:id="rId4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0AF"/>
    <a:srgbClr val="006C31"/>
    <a:srgbClr val="00A84C"/>
    <a:srgbClr val="00C459"/>
    <a:srgbClr val="CCFFCC"/>
    <a:srgbClr val="99FFCC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3" autoAdjust="0"/>
    <p:restoredTop sz="90809" autoAdjust="0"/>
  </p:normalViewPr>
  <p:slideViewPr>
    <p:cSldViewPr>
      <p:cViewPr>
        <p:scale>
          <a:sx n="75" d="100"/>
          <a:sy n="75" d="100"/>
        </p:scale>
        <p:origin x="-10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7198E2-0F1C-4D88-952B-EAD683C40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3B73EC7-30DC-4C11-B793-0F28539F6724}" type="datetimeFigureOut">
              <a:rPr lang="en-US"/>
              <a:pPr>
                <a:defRPr/>
              </a:pPr>
              <a:t>3/9/2012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F992857-74D9-41A4-AA75-2D3D9FA82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992857-74D9-41A4-AA75-2D3D9FA8241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140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>
              <a:defRPr/>
            </a:pPr>
            <a:r>
              <a:rPr lang="en-US"/>
              <a:t>Accelerator and Detector PI Meeting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Aug. 22-23, 2011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2011 Accelerator and Detector PI’s Meeting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ding@slac.stanford.edu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>
                <a:solidFill>
                  <a:srgbClr val="1120AF"/>
                </a:solidFill>
              </a:defRPr>
            </a:lvl2pPr>
            <a:lvl3pPr>
              <a:defRPr sz="1800">
                <a:solidFill>
                  <a:srgbClr val="7030A0"/>
                </a:solidFill>
              </a:defRPr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Line 5"/>
          <p:cNvSpPr>
            <a:spLocks noChangeShapeType="1"/>
          </p:cNvSpPr>
          <p:nvPr userDrawn="1"/>
        </p:nvSpPr>
        <p:spPr bwMode="auto">
          <a:xfrm>
            <a:off x="0" y="1066800"/>
            <a:ext cx="8686800" cy="0"/>
          </a:xfrm>
          <a:prstGeom prst="line">
            <a:avLst/>
          </a:prstGeom>
          <a:noFill/>
          <a:ln w="28575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1000" y="152400"/>
            <a:ext cx="21717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52400"/>
            <a:ext cx="63627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lide footer_green_378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22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276600" y="6172200"/>
            <a:ext cx="586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14" descr="SLAC_Logo_hires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6172200"/>
            <a:ext cx="152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5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05200" y="6172200"/>
            <a:ext cx="28479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Line 5"/>
          <p:cNvSpPr>
            <a:spLocks noChangeShapeType="1"/>
          </p:cNvSpPr>
          <p:nvPr userDrawn="1"/>
        </p:nvSpPr>
        <p:spPr bwMode="auto">
          <a:xfrm>
            <a:off x="0" y="990600"/>
            <a:ext cx="8686800" cy="0"/>
          </a:xfrm>
          <a:prstGeom prst="line">
            <a:avLst/>
          </a:prstGeom>
          <a:noFill/>
          <a:ln w="28575">
            <a:solidFill>
              <a:srgbClr val="B40000"/>
            </a:solidFill>
            <a:round/>
            <a:headEnd/>
            <a:tailEnd type="oval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 – Arial Bold 36 Point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219200"/>
            <a:ext cx="8686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6" name="Rectangle 10"/>
          <p:cNvSpPr>
            <a:spLocks noChangeArrowheads="1"/>
          </p:cNvSpPr>
          <p:nvPr userDrawn="1"/>
        </p:nvSpPr>
        <p:spPr bwMode="auto">
          <a:xfrm>
            <a:off x="4340225" y="62992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66D96F5E-5201-47CE-B356-3D3D2965705D}" type="slidenum">
              <a:rPr lang="en-US" sz="1400" b="1">
                <a:latin typeface="Arial" charset="0"/>
              </a:rPr>
              <a:pPr>
                <a:defRPr/>
              </a:pPr>
              <a:t>‹#›</a:t>
            </a:fld>
            <a:endParaRPr lang="en-US" sz="1400" b="1">
              <a:latin typeface="Arial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29200" y="6172200"/>
            <a:ext cx="39449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Meeting Name/Presentation Title</a:t>
            </a:r>
            <a:endParaRPr lang="en-US">
              <a:cs typeface="Arial" charset="0"/>
            </a:endParaRPr>
          </a:p>
          <a:p>
            <a:pPr>
              <a:defRPr/>
            </a:pPr>
            <a:r>
              <a:rPr lang="en-US"/>
              <a:t>Location, Date</a:t>
            </a:r>
          </a:p>
        </p:txBody>
      </p:sp>
      <p:pic>
        <p:nvPicPr>
          <p:cNvPr id="2055" name="Picture 14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9500"/>
            <a:ext cx="1524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43" r:id="rId2"/>
    <p:sldLayoutId id="2147483735" r:id="rId3"/>
    <p:sldLayoutId id="2147483736" r:id="rId4"/>
    <p:sldLayoutId id="2147483737" r:id="rId5"/>
    <p:sldLayoutId id="2147483744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762000"/>
            <a:ext cx="7772400" cy="14700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The FLS2012 FEL Working Group Summary</a:t>
            </a: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2400" y="2209800"/>
            <a:ext cx="8763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800" dirty="0" smtClean="0"/>
              <a:t>Kwang-Je Kim and Tor Raubenheimer</a:t>
            </a:r>
          </a:p>
          <a:p>
            <a:pPr eaLnBrk="1" hangingPunct="1"/>
            <a:r>
              <a:rPr lang="en-US" sz="2800" dirty="0" smtClean="0"/>
              <a:t>for the FEL Working Group</a:t>
            </a:r>
          </a:p>
          <a:p>
            <a:pPr eaLnBrk="1" hangingPunct="1"/>
            <a:r>
              <a:rPr lang="en-US" sz="2800" dirty="0" smtClean="0"/>
              <a:t>March 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2012</a:t>
            </a:r>
          </a:p>
          <a:p>
            <a:endParaRPr lang="en-US" sz="1800" dirty="0" smtClean="0"/>
          </a:p>
          <a:p>
            <a:endParaRPr lang="en-US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891915"/>
            <a:ext cx="3949065" cy="296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X-ray FELs: </a:t>
            </a:r>
            <a:r>
              <a:rPr lang="en-US" dirty="0" smtClean="0"/>
              <a:t>Terawatts LCLS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/>
          <a:lstStyle/>
          <a:p>
            <a:pPr marL="457200" lvl="1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087252"/>
            <a:ext cx="8610600" cy="523734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120A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rgbClr val="7030A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Use seeding and heavily tapered </a:t>
            </a:r>
            <a:r>
              <a:rPr lang="en-US" dirty="0" err="1" smtClean="0"/>
              <a:t>undulator</a:t>
            </a:r>
            <a:r>
              <a:rPr lang="en-US" dirty="0" smtClean="0"/>
              <a:t> to increase power from 10’s GW </a:t>
            </a:r>
            <a:r>
              <a:rPr lang="en-US" dirty="0" smtClean="0">
                <a:sym typeface="Wingdings" pitchFamily="2" charset="2"/>
              </a:rPr>
              <a:t> TW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Extensive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study over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last year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Focused on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single bunch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self-seeding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option </a:t>
            </a:r>
            <a:br>
              <a:rPr lang="en-US" dirty="0" smtClean="0">
                <a:sym typeface="Wingdings" pitchFamily="2" charset="2"/>
              </a:rPr>
            </a:br>
            <a:r>
              <a:rPr lang="en-US" dirty="0" smtClean="0">
                <a:sym typeface="Wingdings" pitchFamily="2" charset="2"/>
              </a:rPr>
              <a:t>presently </a:t>
            </a:r>
          </a:p>
          <a:p>
            <a:pPr lvl="1"/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626" y="1925452"/>
            <a:ext cx="5511400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7720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activities at LCLS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966"/>
            <a:ext cx="8229600" cy="4983163"/>
          </a:xfrm>
        </p:spPr>
        <p:txBody>
          <a:bodyPr/>
          <a:lstStyle/>
          <a:p>
            <a:r>
              <a:rPr lang="en-US" dirty="0" err="1" smtClean="0"/>
              <a:t>Attosecond</a:t>
            </a:r>
            <a:r>
              <a:rPr lang="en-US" dirty="0" smtClean="0"/>
              <a:t> regime with ultralow charge</a:t>
            </a:r>
          </a:p>
          <a:p>
            <a:r>
              <a:rPr lang="en-US" dirty="0" err="1" smtClean="0"/>
              <a:t>Dechirping</a:t>
            </a:r>
            <a:r>
              <a:rPr lang="en-US" dirty="0" smtClean="0"/>
              <a:t> with </a:t>
            </a:r>
            <a:r>
              <a:rPr lang="en-US" dirty="0" err="1" smtClean="0"/>
              <a:t>wakefield</a:t>
            </a:r>
            <a:endParaRPr lang="en-US" dirty="0" smtClean="0"/>
          </a:p>
          <a:p>
            <a:pPr lvl="1"/>
            <a:r>
              <a:rPr lang="en-US" dirty="0" smtClean="0"/>
              <a:t>Corrugated beam pipe</a:t>
            </a:r>
          </a:p>
          <a:p>
            <a:r>
              <a:rPr lang="en-US" dirty="0" smtClean="0"/>
              <a:t>Enhanced SASE</a:t>
            </a:r>
          </a:p>
          <a:p>
            <a:r>
              <a:rPr lang="en-US" dirty="0" smtClean="0"/>
              <a:t>Improvement of LCLS injector performance</a:t>
            </a:r>
          </a:p>
          <a:p>
            <a:pPr lvl="1"/>
            <a:r>
              <a:rPr lang="en-US" dirty="0" smtClean="0"/>
              <a:t>0.3 mm-</a:t>
            </a:r>
            <a:r>
              <a:rPr lang="en-US" dirty="0" err="1" smtClean="0"/>
              <a:t>mr</a:t>
            </a:r>
            <a:r>
              <a:rPr lang="en-US" dirty="0" smtClean="0"/>
              <a:t> , 150 </a:t>
            </a:r>
            <a:r>
              <a:rPr lang="en-US" dirty="0" err="1" smtClean="0"/>
              <a:t>pC</a:t>
            </a:r>
            <a:r>
              <a:rPr lang="en-US" dirty="0" smtClean="0"/>
              <a:t> bunches</a:t>
            </a:r>
          </a:p>
          <a:p>
            <a:r>
              <a:rPr lang="en-US" b="1" i="1" dirty="0" smtClean="0"/>
              <a:t>Vigorous FEL physics study</a:t>
            </a:r>
          </a:p>
          <a:p>
            <a:pPr lvl="1"/>
            <a:r>
              <a:rPr lang="en-US" dirty="0" smtClean="0"/>
              <a:t>Tolerances for seeding scheme</a:t>
            </a:r>
          </a:p>
          <a:p>
            <a:pPr lvl="1"/>
            <a:r>
              <a:rPr lang="en-US" dirty="0" smtClean="0"/>
              <a:t>Understanding the tapering performance including 3D effects</a:t>
            </a:r>
          </a:p>
          <a:p>
            <a:pPr lvl="1"/>
            <a:r>
              <a:rPr lang="en-US" dirty="0" smtClean="0"/>
              <a:t>Compact XFEL with x-band RF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244966"/>
            <a:ext cx="7162800" cy="146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024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x-ray FEL: </a:t>
            </a:r>
            <a:r>
              <a:rPr lang="en-US" dirty="0" err="1" smtClean="0"/>
              <a:t>MaRIE</a:t>
            </a:r>
            <a:r>
              <a:rPr lang="en-US" dirty="0" smtClean="0"/>
              <a:t> at LANL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983163"/>
          </a:xfrm>
        </p:spPr>
        <p:txBody>
          <a:bodyPr/>
          <a:lstStyle/>
          <a:p>
            <a:r>
              <a:rPr lang="en-US" dirty="0"/>
              <a:t>Matter-Radiation Interactions  in Extremes (</a:t>
            </a:r>
            <a:r>
              <a:rPr lang="en-US" dirty="0" err="1"/>
              <a:t>MaRIE</a:t>
            </a:r>
            <a:r>
              <a:rPr lang="en-US" dirty="0"/>
              <a:t>) ~ $2B for full </a:t>
            </a:r>
            <a:r>
              <a:rPr lang="en-US" dirty="0" smtClean="0"/>
              <a:t>capabilities ( Initially ~$1B)</a:t>
            </a:r>
          </a:p>
          <a:p>
            <a:pPr lvl="0"/>
            <a:r>
              <a:rPr lang="en-US" dirty="0"/>
              <a:t>12-GeV electron </a:t>
            </a:r>
            <a:r>
              <a:rPr lang="en-US" dirty="0" err="1"/>
              <a:t>linac</a:t>
            </a:r>
            <a:r>
              <a:rPr lang="en-US" dirty="0"/>
              <a:t> driving 42-keV (0.3</a:t>
            </a:r>
            <a:r>
              <a:rPr lang="en-US" dirty="0">
                <a:cs typeface="Times New Roman" pitchFamily="18" charset="0"/>
              </a:rPr>
              <a:t>Å</a:t>
            </a:r>
            <a:r>
              <a:rPr lang="en-US" dirty="0"/>
              <a:t>) XFEL is cornerstone of </a:t>
            </a:r>
            <a:r>
              <a:rPr lang="en-US" dirty="0" err="1"/>
              <a:t>MaRIE</a:t>
            </a:r>
            <a:r>
              <a:rPr lang="en-US" dirty="0"/>
              <a:t> </a:t>
            </a:r>
            <a:r>
              <a:rPr lang="en-US" dirty="0" smtClean="0"/>
              <a:t>1.0 (for 10</a:t>
            </a:r>
            <a:r>
              <a:rPr lang="en-US" baseline="30000" dirty="0" smtClean="0"/>
              <a:t>10</a:t>
            </a:r>
            <a:r>
              <a:rPr lang="en-US" dirty="0" smtClean="0"/>
              <a:t> SASE photons in 10</a:t>
            </a:r>
            <a:r>
              <a:rPr lang="en-US" baseline="30000" dirty="0" smtClean="0"/>
              <a:t>-3</a:t>
            </a:r>
            <a:r>
              <a:rPr lang="en-US" dirty="0" smtClean="0"/>
              <a:t> BW)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lvl="0"/>
            <a:r>
              <a:rPr lang="en-US" dirty="0" smtClean="0"/>
              <a:t>Advanced (and ambitious!) concepts for upgrade</a:t>
            </a:r>
          </a:p>
          <a:p>
            <a:pPr lvl="1"/>
            <a:r>
              <a:rPr lang="en-US" dirty="0" smtClean="0"/>
              <a:t>Non-Hamiltonian emittance partitioning</a:t>
            </a:r>
          </a:p>
          <a:p>
            <a:pPr lvl="1"/>
            <a:r>
              <a:rPr lang="en-US" dirty="0" smtClean="0"/>
              <a:t>Beam modulation employing EEX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84499"/>
            <a:ext cx="681037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583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X-Ray Oscillator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XFELO ( Wednesday PM I)</a:t>
            </a:r>
          </a:p>
          <a:p>
            <a:pPr lvl="1"/>
            <a:r>
              <a:rPr lang="en-US" sz="1800" dirty="0" smtClean="0"/>
              <a:t>Optics for VUV and soft x-ray FEL oscillators (M. Shinn)</a:t>
            </a:r>
          </a:p>
          <a:p>
            <a:pPr lvl="1"/>
            <a:r>
              <a:rPr lang="en-US" sz="1800" dirty="0" smtClean="0"/>
              <a:t>XFELO cavity design with asymmetric crystals (G.T. Park)</a:t>
            </a:r>
          </a:p>
          <a:p>
            <a:pPr lvl="1"/>
            <a:r>
              <a:rPr lang="en-US" sz="1800" dirty="0" smtClean="0"/>
              <a:t>The effect of mirror surface errors in XFELO cavity (G.T. Park)</a:t>
            </a:r>
          </a:p>
          <a:p>
            <a:endParaRPr lang="en-US" dirty="0" smtClean="0"/>
          </a:p>
          <a:p>
            <a:r>
              <a:rPr lang="en-US" dirty="0" smtClean="0"/>
              <a:t>ERL-FEL joint session on XFELO ( Wednesday PM II)</a:t>
            </a:r>
          </a:p>
          <a:p>
            <a:pPr lvl="1"/>
            <a:r>
              <a:rPr lang="en-US" sz="1800" dirty="0" smtClean="0"/>
              <a:t>Status of the ERL-based light source project in KEK and Cornell (S. </a:t>
            </a:r>
            <a:r>
              <a:rPr lang="en-US" sz="1800" dirty="0" err="1" smtClean="0"/>
              <a:t>Sakanaka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XFELO parameters (R. Lindberg)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X-ray FEL Oscillator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3618"/>
            <a:ext cx="8229600" cy="4983163"/>
          </a:xfrm>
        </p:spPr>
        <p:txBody>
          <a:bodyPr/>
          <a:lstStyle/>
          <a:p>
            <a:r>
              <a:rPr lang="en-US" dirty="0" smtClean="0"/>
              <a:t>A novel “Flat HR” optical cavity configuration was developed at </a:t>
            </a:r>
            <a:r>
              <a:rPr lang="en-US" dirty="0" err="1" smtClean="0"/>
              <a:t>Jlab</a:t>
            </a:r>
            <a:endParaRPr lang="en-US" dirty="0" smtClean="0"/>
          </a:p>
          <a:p>
            <a:pPr lvl="1"/>
            <a:r>
              <a:rPr lang="en-US" sz="1800" dirty="0" smtClean="0"/>
              <a:t>Unstable, low-Q cavity consisting of a flat high reflectivity mirror and a curved mirror with hole</a:t>
            </a:r>
          </a:p>
          <a:p>
            <a:pPr lvl="1"/>
            <a:r>
              <a:rPr lang="en-US" sz="1800" dirty="0" smtClean="0"/>
              <a:t>Moderately high-gain </a:t>
            </a:r>
            <a:r>
              <a:rPr lang="en-US" sz="1800" dirty="0" smtClean="0">
                <a:sym typeface="Wingdings" pitchFamily="2" charset="2"/>
              </a:rPr>
              <a:t> optical guiding stabilizes the mode</a:t>
            </a:r>
            <a:endParaRPr lang="en-US" sz="1800" dirty="0" smtClean="0"/>
          </a:p>
          <a:p>
            <a:pPr lvl="1"/>
            <a:r>
              <a:rPr lang="en-US" sz="1800" dirty="0" smtClean="0"/>
              <a:t>Mode does not avoid the hole, thus does not suffer from the well-known hole-coupling problem for a stable cavity</a:t>
            </a:r>
          </a:p>
          <a:p>
            <a:pPr lvl="1"/>
            <a:r>
              <a:rPr lang="en-US" sz="1800" dirty="0" smtClean="0"/>
              <a:t>Designed for VUV but could be a path toward 1 </a:t>
            </a:r>
            <a:r>
              <a:rPr lang="en-US" sz="1800" dirty="0" err="1" smtClean="0"/>
              <a:t>keV</a:t>
            </a:r>
            <a:r>
              <a:rPr lang="en-US" sz="1800" dirty="0" smtClean="0"/>
              <a:t> FEL oscillator</a:t>
            </a:r>
          </a:p>
          <a:p>
            <a:pPr lvl="1"/>
            <a:endParaRPr lang="en-US" dirty="0"/>
          </a:p>
        </p:txBody>
      </p:sp>
      <p:pic>
        <p:nvPicPr>
          <p:cNvPr id="4" name="Content Placeholder 3" descr="FELimage_D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3933018"/>
            <a:ext cx="4403725" cy="2239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15962"/>
          </a:xfrm>
        </p:spPr>
        <p:txBody>
          <a:bodyPr/>
          <a:lstStyle/>
          <a:p>
            <a:r>
              <a:rPr lang="en-US" dirty="0" smtClean="0"/>
              <a:t>Hard X-Ray FEL Oscillator: Optics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3535363"/>
          </a:xfrm>
        </p:spPr>
        <p:txBody>
          <a:bodyPr/>
          <a:lstStyle/>
          <a:p>
            <a:r>
              <a:rPr lang="en-US" dirty="0" smtClean="0"/>
              <a:t>Asymmetric crystals (surface not parallel to Bragg planes) for XFELO cavity</a:t>
            </a:r>
          </a:p>
          <a:p>
            <a:pPr lvl="1"/>
            <a:r>
              <a:rPr lang="en-US" dirty="0" smtClean="0"/>
              <a:t>Advantages: larger angular acceptance, larger x-ray footprint</a:t>
            </a:r>
          </a:p>
          <a:p>
            <a:pPr lvl="1"/>
            <a:r>
              <a:rPr lang="en-US" dirty="0" smtClean="0"/>
              <a:t>Issues: pulse length could keep increasing after each turn</a:t>
            </a:r>
          </a:p>
          <a:p>
            <a:pPr lvl="1"/>
            <a:r>
              <a:rPr lang="en-US" dirty="0" smtClean="0"/>
              <a:t>Cavity configurations were found in which the pulse dilation does not occur</a:t>
            </a:r>
          </a:p>
          <a:p>
            <a:r>
              <a:rPr lang="en-US" dirty="0" smtClean="0"/>
              <a:t>Surface errors of curved focusing mirrors (required to adjust the transverse mode profile for optimum gain)</a:t>
            </a:r>
          </a:p>
          <a:p>
            <a:pPr lvl="1"/>
            <a:r>
              <a:rPr lang="en-US" dirty="0" smtClean="0"/>
              <a:t>Simulation based on Fourier optics</a:t>
            </a:r>
          </a:p>
          <a:p>
            <a:pPr lvl="1"/>
            <a:r>
              <a:rPr lang="en-US" dirty="0" smtClean="0"/>
              <a:t>Analytic study clarifying the role of figure errors and roughness errors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3810000" cy="1684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153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dirty="0" smtClean="0"/>
              <a:t>Hard X-ray FEL Oscillators will add to the capabilities of an ERL facility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43" y="1295400"/>
            <a:ext cx="8229600" cy="4678363"/>
          </a:xfrm>
        </p:spPr>
        <p:txBody>
          <a:bodyPr/>
          <a:lstStyle/>
          <a:p>
            <a:r>
              <a:rPr lang="en-US" dirty="0" smtClean="0"/>
              <a:t>6-7 </a:t>
            </a:r>
            <a:r>
              <a:rPr lang="en-US" dirty="0" err="1" smtClean="0"/>
              <a:t>GeV</a:t>
            </a:r>
            <a:r>
              <a:rPr lang="en-US" dirty="0" smtClean="0"/>
              <a:t> XFELO at KEK ERL in the second stage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99" y="1752600"/>
            <a:ext cx="5785031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21336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Harmonic XFELO may be feasible for a 3 </a:t>
            </a:r>
            <a:r>
              <a:rPr lang="en-US" dirty="0" err="1" smtClean="0"/>
              <a:t>GeV</a:t>
            </a:r>
            <a:r>
              <a:rPr lang="en-US" dirty="0" smtClean="0"/>
              <a:t> ERL 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7" y="4343400"/>
            <a:ext cx="6157913" cy="1746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89000" y="4762500"/>
            <a:ext cx="175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7.8 </a:t>
            </a:r>
            <a:r>
              <a:rPr lang="en-US" dirty="0" err="1" smtClean="0"/>
              <a:t>GeV</a:t>
            </a:r>
            <a:r>
              <a:rPr lang="en-US" dirty="0" smtClean="0"/>
              <a:t> XFELO possible at Cornell ERL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7860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762000"/>
            <a:ext cx="9525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715962"/>
          </a:xfrm>
        </p:spPr>
        <p:txBody>
          <a:bodyPr/>
          <a:lstStyle/>
          <a:p>
            <a:pPr algn="l"/>
            <a:r>
              <a:rPr lang="en-US" sz="2400" dirty="0" smtClean="0"/>
              <a:t>XFELOs with ultra-low charge (1 </a:t>
            </a:r>
            <a:r>
              <a:rPr lang="en-US" sz="2400" dirty="0" err="1" smtClean="0"/>
              <a:t>pC</a:t>
            </a:r>
            <a:r>
              <a:rPr lang="en-US" sz="2400" dirty="0" smtClean="0"/>
              <a:t>) and ultra low emittance (0.062 mm-</a:t>
            </a:r>
            <a:r>
              <a:rPr lang="en-US" sz="2400" dirty="0" err="1" smtClean="0"/>
              <a:t>mr</a:t>
            </a:r>
            <a:r>
              <a:rPr lang="en-US" sz="2400" dirty="0" smtClean="0"/>
              <a:t>) may be attractive: lower intra-cavity power, higher rep rate, or shorter </a:t>
            </a:r>
            <a:r>
              <a:rPr lang="en-US" sz="2400" dirty="0" err="1" smtClean="0"/>
              <a:t>undulator</a:t>
            </a:r>
            <a:r>
              <a:rPr lang="en-US" sz="2400" dirty="0" smtClean="0"/>
              <a:t> with a factor of 10 smaller photons/pulse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51189795"/>
              </p:ext>
            </p:extLst>
          </p:nvPr>
        </p:nvGraphicFramePr>
        <p:xfrm>
          <a:off x="762000" y="1676400"/>
          <a:ext cx="7772400" cy="461633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59297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“canonical”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Q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 Q 2</a:t>
                      </a:r>
                      <a:endParaRPr lang="en-US" dirty="0"/>
                    </a:p>
                  </a:txBody>
                  <a:tcPr/>
                </a:tc>
              </a:tr>
              <a:tr h="356996"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</a:t>
                      </a:r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56996">
                <a:tc>
                  <a:txBody>
                    <a:bodyPr/>
                    <a:lstStyle/>
                    <a:p>
                      <a:r>
                        <a:rPr lang="en-US" dirty="0" smtClean="0"/>
                        <a:t>Bunch Q (</a:t>
                      </a:r>
                      <a:r>
                        <a:rPr lang="en-US" dirty="0" err="1" smtClean="0"/>
                        <a:t>pC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6996">
                <a:tc>
                  <a:txBody>
                    <a:bodyPr/>
                    <a:lstStyle/>
                    <a:p>
                      <a:r>
                        <a:rPr lang="en-US" dirty="0" smtClean="0"/>
                        <a:t>Peak</a:t>
                      </a:r>
                      <a:r>
                        <a:rPr lang="en-US" baseline="0" dirty="0" smtClean="0"/>
                        <a:t> I (A)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</a:t>
                      </a:r>
                      <a:endParaRPr lang="en-US" dirty="0"/>
                    </a:p>
                  </a:txBody>
                  <a:tcPr/>
                </a:tc>
              </a:tr>
              <a:tr h="356996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Norm </a:t>
                      </a:r>
                      <a:r>
                        <a:rPr lang="en-US" baseline="0" dirty="0" err="1" smtClean="0"/>
                        <a:t>em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en-US" baseline="0" dirty="0" smtClean="0"/>
                        <a:t>m)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0.062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0.062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699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Symbol" pitchFamily="18" charset="2"/>
                        </a:rPr>
                        <a:t>D</a:t>
                      </a:r>
                      <a:r>
                        <a:rPr lang="en-US" dirty="0" smtClean="0"/>
                        <a:t>E (MeV)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0.25</a:t>
                      </a:r>
                      <a:endParaRPr lang="en-US" dirty="0"/>
                    </a:p>
                  </a:txBody>
                  <a:tcPr/>
                </a:tc>
              </a:tr>
              <a:tr h="356996">
                <a:tc>
                  <a:txBody>
                    <a:bodyPr/>
                    <a:lstStyle/>
                    <a:p>
                      <a:r>
                        <a:rPr lang="en-US" dirty="0" smtClean="0"/>
                        <a:t>Lund (m)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35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6996">
                <a:tc>
                  <a:txBody>
                    <a:bodyPr/>
                    <a:lstStyle/>
                    <a:p>
                      <a:r>
                        <a:rPr lang="en-US" dirty="0" smtClean="0"/>
                        <a:t>Gain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/>
                </a:tc>
              </a:tr>
              <a:tr h="35699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Rtot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0.85</a:t>
                      </a:r>
                      <a:endParaRPr lang="en-US" dirty="0"/>
                    </a:p>
                  </a:txBody>
                  <a:tcPr/>
                </a:tc>
              </a:tr>
              <a:tr h="507483">
                <a:tc>
                  <a:txBody>
                    <a:bodyPr/>
                    <a:lstStyle/>
                    <a:p>
                      <a:r>
                        <a:rPr lang="en-US" dirty="0" smtClean="0"/>
                        <a:t>Photons/pulse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r>
                        <a:rPr lang="en-US" dirty="0" smtClean="0">
                          <a:sym typeface="Mathematica1"/>
                        </a:rPr>
                        <a:t>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9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1.0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Mathematica1"/>
                        </a:rPr>
                        <a:t>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1.2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Mathematica1"/>
                        </a:rPr>
                        <a:t>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</a:p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6248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2400" dirty="0" err="1" smtClean="0">
                          <a:sym typeface="Mathematica3"/>
                        </a:rPr>
                        <a:t></a:t>
                      </a:r>
                      <a:r>
                        <a:rPr lang="en-US" sz="2400" dirty="0" err="1" smtClean="0">
                          <a:latin typeface="Symbol" pitchFamily="18" charset="2"/>
                          <a:sym typeface="Mathematica3"/>
                        </a:rPr>
                        <a:t>w</a:t>
                      </a:r>
                      <a:r>
                        <a:rPr lang="en-US" sz="2400" dirty="0" smtClean="0">
                          <a:latin typeface="Symbol" pitchFamily="18" charset="2"/>
                          <a:sym typeface="Mathematica3"/>
                        </a:rPr>
                        <a:t> (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  <a:sym typeface="Mathematica3"/>
                        </a:rPr>
                        <a:t>meV</a:t>
                      </a:r>
                      <a:r>
                        <a:rPr lang="en-US" sz="2400" dirty="0" smtClean="0">
                          <a:latin typeface="Symbol" pitchFamily="18" charset="2"/>
                          <a:sym typeface="Mathematica3"/>
                        </a:rPr>
                        <a:t>)</a:t>
                      </a:r>
                      <a:endParaRPr lang="en-US" sz="2400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FEL Theory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FEL-Sources joint session on Theory (Thursday AM I)</a:t>
            </a:r>
          </a:p>
          <a:p>
            <a:pPr lvl="1"/>
            <a:r>
              <a:rPr lang="en-US" sz="1800" dirty="0" smtClean="0"/>
              <a:t>Staged </a:t>
            </a:r>
            <a:r>
              <a:rPr lang="en-US" sz="1800" dirty="0" err="1" smtClean="0"/>
              <a:t>eigen</a:t>
            </a:r>
            <a:r>
              <a:rPr lang="en-US" sz="1800" dirty="0" smtClean="0"/>
              <a:t> </a:t>
            </a:r>
            <a:r>
              <a:rPr lang="en-US" sz="1800" dirty="0" err="1" smtClean="0"/>
              <a:t>emittance</a:t>
            </a:r>
            <a:r>
              <a:rPr lang="en-US" sz="1800" dirty="0" smtClean="0"/>
              <a:t> reduction techniques (K. </a:t>
            </a:r>
            <a:r>
              <a:rPr lang="en-US" sz="1800" dirty="0" err="1" smtClean="0"/>
              <a:t>Bishopberger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Dynamics of modulated beams (N. </a:t>
            </a:r>
            <a:r>
              <a:rPr lang="en-US" sz="1800" dirty="0" err="1" smtClean="0"/>
              <a:t>Yampolsky</a:t>
            </a:r>
            <a:r>
              <a:rPr lang="en-US" sz="1800" dirty="0" smtClean="0"/>
              <a:t>)</a:t>
            </a:r>
          </a:p>
          <a:p>
            <a:pPr lvl="1"/>
            <a:endParaRPr lang="en-US" sz="1800" dirty="0" smtClean="0"/>
          </a:p>
          <a:p>
            <a:r>
              <a:rPr lang="en-US" sz="2200" dirty="0" smtClean="0"/>
              <a:t>Theory (Thursday AM II)</a:t>
            </a:r>
          </a:p>
          <a:p>
            <a:pPr lvl="1"/>
            <a:r>
              <a:rPr lang="en-US" sz="1800" dirty="0" smtClean="0"/>
              <a:t>EEX-based beam compression with higher order corrections(K. </a:t>
            </a:r>
            <a:r>
              <a:rPr lang="en-US" sz="1800" dirty="0" err="1" smtClean="0"/>
              <a:t>Bishopberger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Enhanced harmonic up-conversion using hybrid HGHG-EEHG (Q. </a:t>
            </a:r>
            <a:r>
              <a:rPr lang="en-US" sz="1800" dirty="0" err="1" smtClean="0"/>
              <a:t>Marksteiner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Quantum noise in high-gain FELs (K.-J. Kim)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Eigen-</a:t>
            </a:r>
            <a:r>
              <a:rPr lang="en-US" dirty="0" err="1" smtClean="0"/>
              <a:t>Emittance</a:t>
            </a:r>
            <a:r>
              <a:rPr lang="en-US" dirty="0" smtClean="0"/>
              <a:t>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 ideas of Flat-Beam Transformer to longitudinal to further reduce </a:t>
            </a:r>
            <a:r>
              <a:rPr lang="en-US" dirty="0" err="1" smtClean="0"/>
              <a:t>emittances</a:t>
            </a:r>
            <a:endParaRPr lang="en-US" dirty="0" smtClean="0"/>
          </a:p>
          <a:p>
            <a:pPr lvl="1"/>
            <a:r>
              <a:rPr lang="en-US" dirty="0" smtClean="0"/>
              <a:t>Initial thoughts to do this</a:t>
            </a:r>
            <a:br>
              <a:rPr lang="en-US" dirty="0" smtClean="0"/>
            </a:br>
            <a:r>
              <a:rPr lang="en-US" dirty="0" smtClean="0"/>
              <a:t>at cathode with a tilted</a:t>
            </a:r>
            <a:br>
              <a:rPr lang="en-US" dirty="0" smtClean="0"/>
            </a:br>
            <a:r>
              <a:rPr lang="en-US" dirty="0" smtClean="0"/>
              <a:t>laser </a:t>
            </a:r>
            <a:endParaRPr lang="en-US" sz="2800" dirty="0" smtClean="0"/>
          </a:p>
          <a:p>
            <a:r>
              <a:rPr lang="en-US" dirty="0" smtClean="0"/>
              <a:t>Concern that hard to preserve </a:t>
            </a:r>
            <a:r>
              <a:rPr lang="en-US" dirty="0" err="1" smtClean="0"/>
              <a:t>correllations</a:t>
            </a:r>
            <a:r>
              <a:rPr lang="en-US" dirty="0" smtClean="0"/>
              <a:t> from cathode</a:t>
            </a:r>
          </a:p>
          <a:p>
            <a:endParaRPr lang="en-US" dirty="0" smtClean="0"/>
          </a:p>
          <a:p>
            <a:r>
              <a:rPr lang="en-US" dirty="0" smtClean="0"/>
              <a:t>Considered two</a:t>
            </a:r>
            <a:br>
              <a:rPr lang="en-US" dirty="0" smtClean="0"/>
            </a:br>
            <a:r>
              <a:rPr lang="en-US" dirty="0" smtClean="0"/>
              <a:t>alternate </a:t>
            </a:r>
            <a:r>
              <a:rPr lang="en-US" dirty="0" err="1" smtClean="0"/>
              <a:t>appraoches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Canted </a:t>
            </a:r>
            <a:r>
              <a:rPr lang="en-US" dirty="0" err="1" smtClean="0"/>
              <a:t>undulator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 high energy</a:t>
            </a:r>
          </a:p>
          <a:p>
            <a:pPr lvl="1"/>
            <a:r>
              <a:rPr lang="en-US" dirty="0" smtClean="0"/>
              <a:t>Wedged foil</a:t>
            </a:r>
          </a:p>
          <a:p>
            <a:r>
              <a:rPr lang="en-US" dirty="0" smtClean="0"/>
              <a:t>Thinking about tests</a:t>
            </a:r>
          </a:p>
        </p:txBody>
      </p:sp>
      <p:pic>
        <p:nvPicPr>
          <p:cNvPr id="4" name="Picture 3" descr="quinto:Users:kbish:Desktop:xzfbt sketch3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402" r="-494"/>
          <a:stretch/>
        </p:blipFill>
        <p:spPr bwMode="auto">
          <a:xfrm>
            <a:off x="3657600" y="4876800"/>
            <a:ext cx="5486400" cy="132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8259413"/>
              </p:ext>
            </p:extLst>
          </p:nvPr>
        </p:nvGraphicFramePr>
        <p:xfrm>
          <a:off x="4648200" y="1676400"/>
          <a:ext cx="3629048" cy="1210193"/>
        </p:xfrm>
        <a:graphic>
          <a:graphicData uri="http://schemas.openxmlformats.org/drawingml/2006/table">
            <a:tbl>
              <a:tblPr/>
              <a:tblGrid>
                <a:gridCol w="1165328"/>
                <a:gridCol w="1133069"/>
                <a:gridCol w="1330651"/>
              </a:tblGrid>
              <a:tr h="7194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Normalized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emittance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PITZ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photoinjector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REDUCTION</a:t>
                      </a:r>
                      <a:r>
                        <a:rPr lang="en-US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TECHNIQUES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0.1 </a:t>
                      </a:r>
                      <a:r>
                        <a:rPr lang="en-US" sz="1400" dirty="0"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400" dirty="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en-US" sz="1400" dirty="0" err="1">
                          <a:latin typeface="Times New Roman"/>
                          <a:ea typeface="Calibri"/>
                          <a:cs typeface="Times New Roman"/>
                        </a:rPr>
                        <a:t>pC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CA007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250 </a:t>
                      </a:r>
                      <a:r>
                        <a:rPr lang="en-US" sz="1400" b="1" dirty="0" err="1">
                          <a:solidFill>
                            <a:srgbClr val="CA007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pC</a:t>
                      </a:r>
                      <a:endParaRPr lang="en-US" sz="1400" b="1" dirty="0">
                        <a:solidFill>
                          <a:srgbClr val="CA007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91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0.2 </a:t>
                      </a:r>
                      <a:r>
                        <a:rPr lang="en-US" sz="1400">
                          <a:latin typeface="Symbol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en-US" sz="1400">
                          <a:latin typeface="Times New Roman"/>
                          <a:ea typeface="Calibri"/>
                          <a:cs typeface="Times New Roman"/>
                        </a:rPr>
                        <a:t>m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smtClean="0">
                          <a:solidFill>
                            <a:srgbClr val="CA007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 </a:t>
                      </a:r>
                      <a:r>
                        <a:rPr lang="en-US" sz="1400" b="1" dirty="0" err="1">
                          <a:solidFill>
                            <a:srgbClr val="CA007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pC</a:t>
                      </a:r>
                      <a:endParaRPr lang="en-US" sz="1400" b="1" dirty="0">
                        <a:solidFill>
                          <a:srgbClr val="CA007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400" dirty="0" smtClean="0">
                          <a:latin typeface="Times New Roman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en-US" sz="1400" dirty="0" err="1" smtClean="0">
                          <a:latin typeface="Times New Roman"/>
                          <a:ea typeface="Calibri"/>
                          <a:cs typeface="Times New Roman"/>
                        </a:rPr>
                        <a:t>nC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6553200" y="2209800"/>
            <a:ext cx="18288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quinto:Users:kbish:Desktop:xzfbt sketch3.png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56637"/>
          <a:stretch/>
        </p:blipFill>
        <p:spPr bwMode="auto">
          <a:xfrm>
            <a:off x="3764280" y="3352800"/>
            <a:ext cx="4846320" cy="13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7651284" y="57912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Bishofberger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/>
          <a:lstStyle/>
          <a:p>
            <a:r>
              <a:rPr lang="en-US" dirty="0" smtClean="0"/>
              <a:t>29 talks by 24 people, divided into 5 sessions:</a:t>
            </a:r>
          </a:p>
          <a:p>
            <a:pPr lvl="1"/>
            <a:r>
              <a:rPr lang="en-US" dirty="0" smtClean="0"/>
              <a:t>Soft X-ray FELs</a:t>
            </a:r>
          </a:p>
          <a:p>
            <a:pPr lvl="1"/>
            <a:r>
              <a:rPr lang="en-US" dirty="0" smtClean="0"/>
              <a:t>Hard X-ray FELs</a:t>
            </a:r>
          </a:p>
          <a:p>
            <a:pPr lvl="1"/>
            <a:r>
              <a:rPr lang="en-US" dirty="0" smtClean="0"/>
              <a:t>X-ray FEL Oscillators</a:t>
            </a:r>
          </a:p>
          <a:p>
            <a:pPr lvl="1"/>
            <a:r>
              <a:rPr lang="en-US" dirty="0" smtClean="0"/>
              <a:t>FEL Theory</a:t>
            </a:r>
          </a:p>
          <a:p>
            <a:pPr lvl="1"/>
            <a:r>
              <a:rPr lang="en-US" dirty="0" smtClean="0"/>
              <a:t>Test Facilities and Design Concepts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490" y="3352800"/>
            <a:ext cx="7280910" cy="278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-Exchange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of using EEX to reduce bunch length and possible shape longitudinal distribution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Believed to be less sensitive to CSR De</a:t>
            </a:r>
          </a:p>
          <a:p>
            <a:r>
              <a:rPr lang="en-US" dirty="0" smtClean="0"/>
              <a:t>Possible to include high-order correction elements (</a:t>
            </a:r>
            <a:r>
              <a:rPr lang="en-US" dirty="0" err="1" smtClean="0"/>
              <a:t>sextupoles</a:t>
            </a:r>
            <a:r>
              <a:rPr lang="en-US" dirty="0" smtClean="0"/>
              <a:t> and </a:t>
            </a:r>
            <a:r>
              <a:rPr lang="en-US" dirty="0" err="1" smtClean="0"/>
              <a:t>octupoles</a:t>
            </a:r>
            <a:r>
              <a:rPr lang="en-US" dirty="0" smtClean="0"/>
              <a:t>) to compensate nonlinearities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3" y="1905000"/>
            <a:ext cx="68484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5029200"/>
            <a:ext cx="69913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5181600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sigz</a:t>
            </a:r>
            <a:r>
              <a:rPr lang="en-US" dirty="0" smtClean="0"/>
              <a:t> = 400 um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9312" y="5181600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sigz</a:t>
            </a:r>
            <a:r>
              <a:rPr lang="en-US" dirty="0" smtClean="0"/>
              <a:t> = 4 um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198120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Bishofberger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Seeding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of a combined (3-stage) harmonic generation to go</a:t>
            </a:r>
            <a:br>
              <a:rPr lang="en-US" dirty="0" smtClean="0"/>
            </a:br>
            <a:r>
              <a:rPr lang="en-US" dirty="0" smtClean="0"/>
              <a:t>from 200 nm laser </a:t>
            </a:r>
            <a:r>
              <a:rPr lang="en-US" dirty="0" smtClean="0">
                <a:sym typeface="Wingdings" pitchFamily="2" charset="2"/>
              </a:rPr>
              <a:t> 1 nm FEL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8" y="1905000"/>
            <a:ext cx="8582025" cy="1592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3781425"/>
            <a:ext cx="252412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39476" y="17526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Marksteiner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733800"/>
            <a:ext cx="2333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3705225"/>
            <a:ext cx="22479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43800" y="4572000"/>
            <a:ext cx="129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Yampolsky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3962400"/>
            <a:ext cx="199445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Study different</a:t>
            </a:r>
            <a:br>
              <a:rPr lang="en-US" sz="2000" dirty="0" smtClean="0"/>
            </a:br>
            <a:r>
              <a:rPr lang="en-US" sz="2000" dirty="0" smtClean="0"/>
              <a:t>bunching</a:t>
            </a:r>
            <a:br>
              <a:rPr lang="en-US" sz="2000" dirty="0" smtClean="0"/>
            </a:br>
            <a:r>
              <a:rPr lang="en-US" sz="2000" dirty="0" smtClean="0"/>
              <a:t>approaches in</a:t>
            </a:r>
            <a:br>
              <a:rPr lang="en-US" sz="2000" dirty="0" smtClean="0"/>
            </a:br>
            <a:r>
              <a:rPr lang="en-US" sz="2000" dirty="0" smtClean="0"/>
              <a:t>spectral domain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Understand </a:t>
            </a:r>
            <a:br>
              <a:rPr lang="en-US" sz="2000" dirty="0" smtClean="0"/>
            </a:br>
            <a:r>
              <a:rPr lang="en-US" sz="2000" dirty="0" smtClean="0"/>
              <a:t>impact visually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Kwang-Je calculated the additional noise in the FEL due to quantum effects</a:t>
            </a:r>
          </a:p>
          <a:p>
            <a:pPr lvl="1"/>
            <a:r>
              <a:rPr lang="en-US" dirty="0" smtClean="0"/>
              <a:t>Derived the FEL equation in terms of quantum operators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Found result that it is a small effect but might be observable and possibly increased by mismatching the radiation ellipse to beam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5963" y="2447925"/>
            <a:ext cx="51720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facilities and Design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Facilities and Design Concepts (Thursday PM)</a:t>
            </a:r>
          </a:p>
          <a:p>
            <a:pPr lvl="1"/>
            <a:r>
              <a:rPr lang="en-US" sz="1800" dirty="0" smtClean="0"/>
              <a:t>RF power sources for XFELs and ERLs (A. </a:t>
            </a:r>
            <a:r>
              <a:rPr lang="en-US" sz="1800" dirty="0" err="1" smtClean="0"/>
              <a:t>Nassiri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Performance comparisons of S-, C-, and X-band based FEL facilities (Y. Kim)</a:t>
            </a:r>
          </a:p>
          <a:p>
            <a:pPr lvl="1"/>
            <a:r>
              <a:rPr lang="en-US" sz="1800" dirty="0" smtClean="0"/>
              <a:t>Modeling of the photon transport system of the ALICE FEL using </a:t>
            </a:r>
            <a:r>
              <a:rPr lang="en-US" sz="1800" dirty="0" err="1" smtClean="0"/>
              <a:t>wavefront</a:t>
            </a:r>
            <a:r>
              <a:rPr lang="en-US" sz="1800" dirty="0" smtClean="0"/>
              <a:t> propagation (M. Roper)</a:t>
            </a:r>
          </a:p>
          <a:p>
            <a:pPr lvl="1"/>
            <a:r>
              <a:rPr lang="en-US" sz="1800" dirty="0" smtClean="0"/>
              <a:t>FEL consideration for CLARA: A UK test facility for future light sources (D. Dunning)</a:t>
            </a:r>
          </a:p>
          <a:p>
            <a:pPr lvl="1"/>
            <a:r>
              <a:rPr lang="en-US" sz="1800" dirty="0" smtClean="0"/>
              <a:t>Preliminary study on two possible bunch compression schemes at NLCTA (Y. Sun)</a:t>
            </a:r>
          </a:p>
          <a:p>
            <a:pPr lvl="1"/>
            <a:r>
              <a:rPr lang="en-US" sz="1800" dirty="0" smtClean="0"/>
              <a:t>Enabled by </a:t>
            </a:r>
            <a:r>
              <a:rPr lang="en-US" sz="1800" dirty="0" err="1" smtClean="0"/>
              <a:t>Echo:EEHG</a:t>
            </a:r>
            <a:r>
              <a:rPr lang="en-US" sz="1800" dirty="0" smtClean="0"/>
              <a:t> and more at NLCTA (E. Hemsing)</a:t>
            </a:r>
          </a:p>
          <a:p>
            <a:pPr lvl="1"/>
            <a:r>
              <a:rPr lang="en-US" sz="1800" dirty="0" smtClean="0"/>
              <a:t>DWA for FEL facility (A. </a:t>
            </a:r>
            <a:r>
              <a:rPr lang="en-US" sz="1800" dirty="0" err="1" smtClean="0"/>
              <a:t>Zholents</a:t>
            </a:r>
            <a:r>
              <a:rPr lang="en-US" sz="1800" dirty="0" smtClean="0"/>
              <a:t>)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Source Overview</a:t>
            </a:r>
            <a:endParaRPr lang="en-US" dirty="0"/>
          </a:p>
        </p:txBody>
      </p:sp>
      <p:grpSp>
        <p:nvGrpSpPr>
          <p:cNvPr id="4" name="Content Placeholder 3"/>
          <p:cNvGrpSpPr>
            <a:grpSpLocks noGrp="1"/>
          </p:cNvGrpSpPr>
          <p:nvPr>
            <p:ph idx="1"/>
          </p:nvPr>
        </p:nvGrpSpPr>
        <p:grpSpPr>
          <a:xfrm>
            <a:off x="457200" y="1189037"/>
            <a:ext cx="8229600" cy="4983163"/>
            <a:chOff x="152400" y="533400"/>
            <a:chExt cx="8783592" cy="5991999"/>
          </a:xfrm>
        </p:grpSpPr>
        <p:grpSp>
          <p:nvGrpSpPr>
            <p:cNvPr id="5" name="Group 10"/>
            <p:cNvGrpSpPr/>
            <p:nvPr/>
          </p:nvGrpSpPr>
          <p:grpSpPr>
            <a:xfrm>
              <a:off x="152400" y="533400"/>
              <a:ext cx="8783592" cy="5562600"/>
              <a:chOff x="152400" y="533400"/>
              <a:chExt cx="8783592" cy="55626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bright="9000" contrast="75000"/>
              </a:blip>
              <a:srcRect/>
              <a:stretch>
                <a:fillRect/>
              </a:stretch>
            </p:blipFill>
            <p:spPr bwMode="auto">
              <a:xfrm>
                <a:off x="152400" y="533400"/>
                <a:ext cx="8783592" cy="5562600"/>
              </a:xfrm>
              <a:prstGeom prst="rect">
                <a:avLst/>
              </a:prstGeom>
              <a:noFill/>
              <a:ln w="9525" cap="flat" cmpd="sng" algn="ctr">
                <a:noFill/>
                <a:prstDash val="solid"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1828800" y="4191000"/>
                <a:ext cx="2057400" cy="646331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LDMOS Transistor ~1000W/unit </a:t>
                </a:r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4114800" y="4048125"/>
                <a:ext cx="152400" cy="152400"/>
              </a:xfrm>
              <a:prstGeom prst="ellipse">
                <a:avLst/>
              </a:prstGeom>
              <a:solidFill>
                <a:srgbClr val="000066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33CC"/>
                  </a:solidFill>
                  <a:effectLst/>
                  <a:latin typeface="Calibri" pitchFamily="-128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 flipV="1">
                <a:off x="3238500" y="4148137"/>
                <a:ext cx="876300" cy="15240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4191000" y="2209800"/>
                <a:ext cx="9525" cy="1838326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" name="TextBox 2"/>
              <p:cNvSpPr txBox="1"/>
              <p:nvPr/>
            </p:nvSpPr>
            <p:spPr>
              <a:xfrm>
                <a:off x="3200400" y="3130034"/>
                <a:ext cx="914400" cy="369332"/>
              </a:xfrm>
              <a:prstGeom prst="rect">
                <a:avLst/>
              </a:prstGeom>
              <a:noFill/>
              <a:ln>
                <a:solidFill>
                  <a:srgbClr val="00006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000066"/>
                    </a:solidFill>
                  </a:rPr>
                  <a:t>× 1000</a:t>
                </a:r>
                <a:endParaRPr lang="en-US" b="1" dirty="0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09600" y="6063734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J. Jacob (ESRF)</a:t>
              </a:r>
            </a:p>
            <a:p>
              <a:r>
                <a:rPr lang="en-US" sz="1200" dirty="0" smtClean="0"/>
                <a:t>A. Nassiri (ANL)</a:t>
              </a:r>
              <a:endParaRPr lang="en-US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" y="5791200"/>
            <a:ext cx="91440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Solid-state sources can compete with tubes at the lower frequencies and power levels.  </a:t>
            </a:r>
            <a:br>
              <a:rPr lang="en-US" dirty="0" smtClean="0"/>
            </a:br>
            <a:r>
              <a:rPr lang="en-US" dirty="0" smtClean="0"/>
              <a:t>The outlook for higher-frequency, higher-power solid-state </a:t>
            </a:r>
            <a:r>
              <a:rPr lang="en-US" dirty="0" err="1" smtClean="0"/>
              <a:t>rf</a:t>
            </a:r>
            <a:r>
              <a:rPr lang="en-US" dirty="0" smtClean="0"/>
              <a:t> sources is promising but with many technical challenges.</a:t>
            </a:r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34813" y="533400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Nassiri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</a:t>
            </a:r>
            <a:r>
              <a:rPr lang="en-US" dirty="0" smtClean="0"/>
              <a:t> Frequency 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and optimized designs for S-band, C-band and X-band FEL’s</a:t>
            </a:r>
          </a:p>
          <a:p>
            <a:pPr lvl="1"/>
            <a:r>
              <a:rPr lang="en-US" dirty="0" smtClean="0"/>
              <a:t>Looked at overall size, beam parameters and tolerances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SwissFEL</a:t>
            </a:r>
            <a:r>
              <a:rPr lang="en-US" dirty="0" smtClean="0"/>
              <a:t> as a basis for optimization</a:t>
            </a:r>
          </a:p>
          <a:p>
            <a:r>
              <a:rPr lang="en-US" dirty="0" smtClean="0"/>
              <a:t>Noted advantages and disadvantages of different frequencies –</a:t>
            </a:r>
          </a:p>
          <a:p>
            <a:pPr lvl="1"/>
            <a:r>
              <a:rPr lang="en-US" dirty="0" smtClean="0"/>
              <a:t>Lots of detail (48 slides in 15 minutes) – see posted slides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685800"/>
            <a:ext cx="834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Y. Kim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2428875"/>
            <a:ext cx="7734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Transport Calculations in 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4983163"/>
          </a:xfrm>
        </p:spPr>
        <p:txBody>
          <a:bodyPr/>
          <a:lstStyle/>
          <a:p>
            <a:r>
              <a:rPr lang="en-US" dirty="0" smtClean="0"/>
              <a:t>ALICE is an ERL/FEL test facility at </a:t>
            </a:r>
            <a:r>
              <a:rPr lang="en-US" dirty="0" err="1" smtClean="0"/>
              <a:t>Daresbury</a:t>
            </a:r>
            <a:endParaRPr lang="en-US" dirty="0" smtClean="0"/>
          </a:p>
          <a:p>
            <a:pPr lvl="1"/>
            <a:r>
              <a:rPr lang="en-US" dirty="0" smtClean="0"/>
              <a:t>26 </a:t>
            </a:r>
            <a:r>
              <a:rPr lang="en-US" dirty="0" err="1" smtClean="0"/>
              <a:t>MeV</a:t>
            </a:r>
            <a:r>
              <a:rPr lang="en-US" dirty="0" smtClean="0"/>
              <a:t> beam with 1625 bunches in 100 us @ 10 Hz</a:t>
            </a:r>
          </a:p>
          <a:p>
            <a:r>
              <a:rPr lang="en-US" dirty="0" smtClean="0"/>
              <a:t>Complicated photon transport modeled with FOCUS code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 descr="Sommerfel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846912"/>
            <a:ext cx="3340332" cy="96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28" descr="IR-FEL BL Layout for tal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97553"/>
            <a:ext cx="4736602" cy="1945847"/>
          </a:xfrm>
          <a:prstGeom prst="rect">
            <a:avLst/>
          </a:prstGeom>
          <a:noFill/>
        </p:spPr>
      </p:pic>
      <p:pic>
        <p:nvPicPr>
          <p:cNvPr id="6" name="Picture 5" descr="Large_Hole_Fig_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334251"/>
            <a:ext cx="3034595" cy="2371349"/>
          </a:xfrm>
          <a:prstGeom prst="rect">
            <a:avLst/>
          </a:prstGeom>
          <a:noFill/>
        </p:spPr>
      </p:pic>
      <p:pic>
        <p:nvPicPr>
          <p:cNvPr id="7" name="Picture 6" descr="Small_Hole_Fig_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97525" y="4334251"/>
            <a:ext cx="3034595" cy="237134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502920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mm</a:t>
            </a:r>
            <a:br>
              <a:rPr lang="en-US" dirty="0" smtClean="0"/>
            </a:br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43400" y="5029200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1.5 mm</a:t>
            </a:r>
            <a:br>
              <a:rPr lang="en-US" dirty="0" smtClean="0"/>
            </a:br>
            <a:r>
              <a:rPr lang="en-US" dirty="0" smtClean="0"/>
              <a:t>aperture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38800" y="2542112"/>
            <a:ext cx="2510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Wavefront</a:t>
            </a:r>
            <a:r>
              <a:rPr lang="en-US" dirty="0" smtClean="0"/>
              <a:t> propagation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38100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 Roper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DWA and LWFA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4983163"/>
          </a:xfrm>
        </p:spPr>
        <p:txBody>
          <a:bodyPr/>
          <a:lstStyle/>
          <a:p>
            <a:r>
              <a:rPr lang="en-US" dirty="0" smtClean="0"/>
              <a:t>Use SCRF to generate high power beam </a:t>
            </a:r>
            <a:r>
              <a:rPr lang="en-US" dirty="0" smtClean="0">
                <a:sym typeface="Wingdings" pitchFamily="2" charset="2"/>
              </a:rPr>
              <a:t> use dielectric </a:t>
            </a:r>
            <a:r>
              <a:rPr lang="en-US" dirty="0" err="1" smtClean="0">
                <a:sym typeface="Wingdings" pitchFamily="2" charset="2"/>
              </a:rPr>
              <a:t>wakefield</a:t>
            </a:r>
            <a:r>
              <a:rPr lang="en-US" dirty="0" smtClean="0">
                <a:sym typeface="Wingdings" pitchFamily="2" charset="2"/>
              </a:rPr>
              <a:t> accelerator to accelerate to high energy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32000"/>
            <a:ext cx="753745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40513" y="3370263"/>
            <a:ext cx="1635125" cy="27781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FEL10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99275" y="3830638"/>
            <a:ext cx="1635125" cy="277812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FEL2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3138" y="4203700"/>
            <a:ext cx="1635125" cy="276225"/>
          </a:xfrm>
          <a:prstGeom prst="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FEL1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6604000" y="3700463"/>
            <a:ext cx="203200" cy="258762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00375" y="5410200"/>
            <a:ext cx="6985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1 MHz,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2000" y="5641975"/>
            <a:ext cx="9239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34" charset="-128"/>
              </a:rPr>
              <a:t>P=320 kW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76600" y="25908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Zholents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77274" y="2133600"/>
            <a:ext cx="23905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PWFA was discussed</a:t>
            </a:r>
            <a:br>
              <a:rPr lang="en-US" dirty="0" smtClean="0"/>
            </a:br>
            <a:r>
              <a:rPr lang="en-US" dirty="0" smtClean="0"/>
              <a:t>in plenary and in </a:t>
            </a:r>
            <a:br>
              <a:rPr lang="en-US" dirty="0" smtClean="0"/>
            </a:br>
            <a:r>
              <a:rPr lang="en-US" dirty="0" smtClean="0"/>
              <a:t>reference to LUNE5X</a:t>
            </a:r>
            <a:endParaRPr lang="en-US" dirty="0"/>
          </a:p>
        </p:txBody>
      </p:sp>
      <p:pic>
        <p:nvPicPr>
          <p:cNvPr id="15" name="Picture 2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3500" y="4965700"/>
            <a:ext cx="2730500" cy="1892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04800" y="5934670"/>
            <a:ext cx="2364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Both DWA and LWFA</a:t>
            </a:r>
            <a:br>
              <a:rPr lang="en-US" dirty="0" smtClean="0"/>
            </a:br>
            <a:r>
              <a:rPr lang="en-US" dirty="0" smtClean="0"/>
              <a:t>tend to leave beams</a:t>
            </a:r>
            <a:br>
              <a:rPr lang="en-US" dirty="0" smtClean="0"/>
            </a:br>
            <a:r>
              <a:rPr lang="en-US" dirty="0" smtClean="0"/>
              <a:t>with large chirps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4983163"/>
          </a:xfrm>
        </p:spPr>
        <p:txBody>
          <a:bodyPr/>
          <a:lstStyle/>
          <a:p>
            <a:r>
              <a:rPr lang="en-US" dirty="0" smtClean="0"/>
              <a:t>Three facilities described in detail:</a:t>
            </a:r>
          </a:p>
          <a:p>
            <a:pPr lvl="1"/>
            <a:r>
              <a:rPr lang="en-US" dirty="0" smtClean="0"/>
              <a:t>LUNEX5 (Soleil – Monday pm)</a:t>
            </a:r>
          </a:p>
          <a:p>
            <a:pPr lvl="1"/>
            <a:r>
              <a:rPr lang="en-US" dirty="0" smtClean="0"/>
              <a:t>CLARA (</a:t>
            </a:r>
            <a:r>
              <a:rPr lang="en-US" dirty="0" err="1" smtClean="0"/>
              <a:t>Daresbury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NLCTA (SLAC)</a:t>
            </a:r>
          </a:p>
          <a:p>
            <a:r>
              <a:rPr lang="en-US" dirty="0" smtClean="0"/>
              <a:t>Broad program including </a:t>
            </a:r>
            <a:r>
              <a:rPr lang="en-US" dirty="0" err="1" smtClean="0"/>
              <a:t>undulator</a:t>
            </a:r>
            <a:r>
              <a:rPr lang="en-US" dirty="0" smtClean="0"/>
              <a:t> technology, acceleration concepts, beam dynamics and seeding</a:t>
            </a:r>
          </a:p>
          <a:p>
            <a:r>
              <a:rPr lang="en-US" dirty="0" smtClean="0"/>
              <a:t>Explicit talk describing test of advanced bunch compression concepts: </a:t>
            </a:r>
          </a:p>
          <a:p>
            <a:pPr lvl="1"/>
            <a:r>
              <a:rPr lang="en-US" dirty="0" smtClean="0"/>
              <a:t>two tests, one using existing hardware and one with small upgrade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648200"/>
            <a:ext cx="7934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 of Facilities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8203883" cy="499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05600" y="6858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David Dunning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dirty="0" smtClean="0"/>
              <a:t>The Working Group</a:t>
            </a:r>
            <a:br>
              <a:rPr lang="en-US" dirty="0" smtClean="0"/>
            </a:br>
            <a:r>
              <a:rPr lang="en-US" sz="2800" dirty="0" smtClean="0"/>
              <a:t>(Roughly 35 Participants)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152" y="1252537"/>
            <a:ext cx="8152448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CLARA</a:t>
            </a:r>
            <a:endParaRPr lang="en-US" dirty="0"/>
          </a:p>
        </p:txBody>
      </p:sp>
      <p:pic>
        <p:nvPicPr>
          <p:cNvPr id="4" name="Picture 3" descr="ClaraOver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8862" y="496887"/>
            <a:ext cx="7275138" cy="6361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1371600"/>
            <a:ext cx="239661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facility</a:t>
            </a:r>
            <a:br>
              <a:rPr lang="en-US" sz="2400" dirty="0" smtClean="0"/>
            </a:br>
            <a:r>
              <a:rPr lang="en-US" sz="2400" dirty="0" smtClean="0"/>
              <a:t>being </a:t>
            </a:r>
            <a:br>
              <a:rPr lang="en-US" sz="2400" dirty="0" smtClean="0"/>
            </a:br>
            <a:r>
              <a:rPr lang="en-US" sz="2400" dirty="0" smtClean="0"/>
              <a:t>designed at</a:t>
            </a:r>
            <a:br>
              <a:rPr lang="en-US" sz="2400" dirty="0" smtClean="0"/>
            </a:br>
            <a:r>
              <a:rPr lang="en-US" sz="2400" dirty="0" err="1" smtClean="0"/>
              <a:t>Daresbury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250 </a:t>
            </a:r>
            <a:r>
              <a:rPr lang="en-US" sz="2400" dirty="0" err="1" smtClean="0"/>
              <a:t>MeV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Flexible format</a:t>
            </a:r>
            <a:br>
              <a:rPr lang="en-US" sz="2400" dirty="0" smtClean="0"/>
            </a:br>
            <a:r>
              <a:rPr lang="en-US" sz="2400" dirty="0" smtClean="0"/>
              <a:t>to test variety</a:t>
            </a:r>
            <a:br>
              <a:rPr lang="en-US" sz="2400" dirty="0" smtClean="0"/>
            </a:br>
            <a:r>
              <a:rPr lang="en-US" sz="2400" dirty="0" smtClean="0"/>
              <a:t>of FEL concepts</a:t>
            </a:r>
          </a:p>
          <a:p>
            <a:endParaRPr lang="en-US" sz="2400" dirty="0" smtClean="0"/>
          </a:p>
          <a:p>
            <a:r>
              <a:rPr lang="en-US" sz="2400" dirty="0" smtClean="0"/>
              <a:t>Open for </a:t>
            </a:r>
            <a:br>
              <a:rPr lang="en-US" sz="2400" dirty="0" smtClean="0"/>
            </a:br>
            <a:r>
              <a:rPr lang="en-US" sz="2400" dirty="0" smtClean="0"/>
              <a:t>collaboration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NLC Test Accelerator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8229600" cy="15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95400"/>
            <a:ext cx="62103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4343400"/>
            <a:ext cx="846238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4 Chicanes, 3 </a:t>
            </a:r>
            <a:r>
              <a:rPr lang="en-US" sz="2400" dirty="0" err="1" smtClean="0"/>
              <a:t>undulators</a:t>
            </a:r>
            <a:r>
              <a:rPr lang="en-US" sz="2400" dirty="0" smtClean="0"/>
              <a:t>, 3 lasers, 2 TCAVs, flexible </a:t>
            </a:r>
            <a:r>
              <a:rPr lang="en-US" sz="2400" dirty="0" err="1" smtClean="0"/>
              <a:t>rf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  and lots of diagnostics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Broad program of FEL beam physics &amp; technology possible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Open for collaboration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1600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Erik Hemsing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Thanks to everybody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76125" y="685800"/>
            <a:ext cx="7791748" cy="5139869"/>
          </a:xfrm>
          <a:prstGeom prst="rect">
            <a:avLst/>
          </a:prstGeom>
          <a:noFill/>
          <a:scene3d>
            <a:camera prst="orthographicFront">
              <a:rot lat="0" lon="0" rev="20099999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THANKS</a:t>
            </a:r>
            <a:b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 a great</a:t>
            </a:r>
            <a:b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workshop</a:t>
            </a:r>
            <a:r>
              <a:rPr lang="en-US" sz="1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n-US" sz="1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X-ray FELs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 of SXR facilities, future facility plans and R&amp;D needed to develop capabilities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2514600"/>
          <a:ext cx="8915400" cy="30598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38800"/>
                <a:gridCol w="3276600"/>
              </a:tblGrid>
              <a:tr h="410611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2000" dirty="0" smtClean="0"/>
                        <a:t>(Approximate)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Speaker</a:t>
                      </a:r>
                      <a:endParaRPr lang="en-US" sz="2000" dirty="0"/>
                    </a:p>
                  </a:txBody>
                  <a:tcPr/>
                </a:tc>
              </a:tr>
              <a:tr h="410611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2000" dirty="0" smtClean="0"/>
                        <a:t>Overview of SXR FELs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Richard Walker</a:t>
                      </a:r>
                      <a:endParaRPr lang="en-US" sz="2000" dirty="0"/>
                    </a:p>
                  </a:txBody>
                  <a:tcPr/>
                </a:tc>
              </a:tr>
              <a:tr h="410611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2000" dirty="0" smtClean="0"/>
                        <a:t>The LUNEX5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Marie-Emmanuelle </a:t>
                      </a:r>
                      <a:r>
                        <a:rPr lang="en-US" sz="2000" dirty="0" err="1" smtClean="0"/>
                        <a:t>Couprie</a:t>
                      </a:r>
                      <a:endParaRPr lang="en-US" sz="2000" dirty="0"/>
                    </a:p>
                  </a:txBody>
                  <a:tcPr/>
                </a:tc>
              </a:tr>
              <a:tr h="708726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2000" dirty="0" smtClean="0"/>
                        <a:t>LBNL Studies for the NGLS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John Corlett</a:t>
                      </a:r>
                      <a:endParaRPr lang="en-US" sz="2000" dirty="0"/>
                    </a:p>
                  </a:txBody>
                  <a:tcPr/>
                </a:tc>
              </a:tr>
              <a:tr h="410611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2000" dirty="0" smtClean="0"/>
                        <a:t>A Soft X-ray Self-Seeding Experiment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Phil Heimann</a:t>
                      </a:r>
                      <a:endParaRPr lang="en-US" sz="2000" dirty="0"/>
                    </a:p>
                  </a:txBody>
                  <a:tcPr/>
                </a:tc>
              </a:tr>
              <a:tr h="708726">
                <a:tc>
                  <a:txBody>
                    <a:bodyPr/>
                    <a:lstStyle/>
                    <a:p>
                      <a:pPr lvl="1">
                        <a:buNone/>
                      </a:pPr>
                      <a:r>
                        <a:rPr lang="en-US" sz="2000" dirty="0" smtClean="0"/>
                        <a:t>Plans for Echo-75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Erik Hemsing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488" y="176213"/>
            <a:ext cx="44100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Users’ Requirements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685800"/>
            <a:ext cx="8551863" cy="5400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high pulse energy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transverse coherence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 err="1">
                <a:latin typeface="+mn-lt"/>
              </a:rPr>
              <a:t>fs</a:t>
            </a:r>
            <a:r>
              <a:rPr lang="en-GB" sz="2000" b="1" dirty="0">
                <a:latin typeface="+mn-lt"/>
              </a:rPr>
              <a:t> pulses (or less)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polarization control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easy </a:t>
            </a:r>
            <a:r>
              <a:rPr lang="en-GB" sz="2000" b="1" dirty="0" err="1">
                <a:latin typeface="+mn-lt"/>
              </a:rPr>
              <a:t>tunability</a:t>
            </a:r>
            <a:endParaRPr lang="en-GB" sz="2000" b="1" dirty="0">
              <a:latin typeface="+mn-lt"/>
            </a:endParaRP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multiple, simultaneous users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high repetition rate 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regularly spaced pulses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THz radiation in synchronism with FEL 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two-colour FEL pulses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longitudinal coherence  / pulse uniformity*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high degree of amplitude stability*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small </a:t>
            </a:r>
            <a:r>
              <a:rPr lang="en-GB" sz="2000" b="1" dirty="0" err="1">
                <a:latin typeface="+mn-lt"/>
              </a:rPr>
              <a:t>linewidth</a:t>
            </a:r>
            <a:r>
              <a:rPr lang="en-GB" sz="2000" b="1" dirty="0">
                <a:latin typeface="+mn-lt"/>
              </a:rPr>
              <a:t>*</a:t>
            </a:r>
          </a:p>
          <a:p>
            <a:pPr>
              <a:spcAft>
                <a:spcPts val="600"/>
              </a:spcAft>
              <a:defRPr/>
            </a:pPr>
            <a:r>
              <a:rPr lang="en-GB" sz="2000" b="1" dirty="0">
                <a:latin typeface="+mn-lt"/>
              </a:rPr>
              <a:t>precise synchronism with lasers for pump-probe </a:t>
            </a:r>
            <a:r>
              <a:rPr lang="en-GB" sz="2000" b="1" dirty="0" err="1">
                <a:latin typeface="+mn-lt"/>
              </a:rPr>
              <a:t>expts</a:t>
            </a:r>
            <a:r>
              <a:rPr lang="en-GB" sz="2000" b="1" dirty="0">
                <a:latin typeface="+mn-lt"/>
              </a:rPr>
              <a:t>.</a:t>
            </a:r>
          </a:p>
        </p:txBody>
      </p:sp>
      <p:cxnSp>
        <p:nvCxnSpPr>
          <p:cNvPr id="16388" name="Straight Connector 4"/>
          <p:cNvCxnSpPr>
            <a:cxnSpLocks noChangeShapeType="1"/>
          </p:cNvCxnSpPr>
          <p:nvPr/>
        </p:nvCxnSpPr>
        <p:spPr bwMode="auto">
          <a:xfrm flipH="1">
            <a:off x="304800" y="3316288"/>
            <a:ext cx="2339975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6389" name="Straight Connector 5"/>
          <p:cNvCxnSpPr>
            <a:cxnSpLocks noChangeShapeType="1"/>
          </p:cNvCxnSpPr>
          <p:nvPr/>
        </p:nvCxnSpPr>
        <p:spPr bwMode="auto">
          <a:xfrm flipH="1" flipV="1">
            <a:off x="347663" y="3719513"/>
            <a:ext cx="3076575" cy="635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6390" name="Straight Connector 7"/>
          <p:cNvCxnSpPr>
            <a:cxnSpLocks noChangeShapeType="1"/>
          </p:cNvCxnSpPr>
          <p:nvPr/>
        </p:nvCxnSpPr>
        <p:spPr bwMode="auto">
          <a:xfrm flipH="1">
            <a:off x="317500" y="4826000"/>
            <a:ext cx="5041900" cy="0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6391" name="Straight Connector 9"/>
          <p:cNvCxnSpPr>
            <a:cxnSpLocks noChangeShapeType="1"/>
          </p:cNvCxnSpPr>
          <p:nvPr/>
        </p:nvCxnSpPr>
        <p:spPr bwMode="auto">
          <a:xfrm flipH="1">
            <a:off x="295275" y="5245100"/>
            <a:ext cx="4162425" cy="1746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6392" name="Straight Connector 11"/>
          <p:cNvCxnSpPr>
            <a:cxnSpLocks noChangeShapeType="1"/>
          </p:cNvCxnSpPr>
          <p:nvPr/>
        </p:nvCxnSpPr>
        <p:spPr bwMode="auto">
          <a:xfrm flipH="1">
            <a:off x="307975" y="5657850"/>
            <a:ext cx="1966913" cy="4763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cxnSp>
        <p:nvCxnSpPr>
          <p:cNvPr id="16393" name="Straight Connector 13"/>
          <p:cNvCxnSpPr>
            <a:cxnSpLocks noChangeShapeType="1"/>
          </p:cNvCxnSpPr>
          <p:nvPr/>
        </p:nvCxnSpPr>
        <p:spPr bwMode="auto">
          <a:xfrm flipH="1" flipV="1">
            <a:off x="280988" y="6054725"/>
            <a:ext cx="6669087" cy="15875"/>
          </a:xfrm>
          <a:prstGeom prst="line">
            <a:avLst/>
          </a:prstGeom>
          <a:noFill/>
          <a:ln w="38100" algn="ctr">
            <a:solidFill>
              <a:srgbClr val="00B050"/>
            </a:solidFill>
            <a:round/>
            <a:headEnd/>
            <a:tailEnd/>
          </a:ln>
        </p:spPr>
      </p:cxnSp>
      <p:sp>
        <p:nvSpPr>
          <p:cNvPr id="19" name="TextBox 18"/>
          <p:cNvSpPr txBox="1"/>
          <p:nvPr/>
        </p:nvSpPr>
        <p:spPr>
          <a:xfrm>
            <a:off x="5700713" y="1585913"/>
            <a:ext cx="3240087" cy="2586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800" dirty="0">
                <a:latin typeface="+mn-lt"/>
              </a:rPr>
              <a:t>Most requirements not specific to soft X-rays …</a:t>
            </a:r>
          </a:p>
          <a:p>
            <a:pPr>
              <a:defRPr/>
            </a:pPr>
            <a:endParaRPr lang="en-GB" sz="1800" dirty="0">
              <a:latin typeface="+mn-lt"/>
            </a:endParaRPr>
          </a:p>
          <a:p>
            <a:pPr>
              <a:defRPr/>
            </a:pPr>
            <a:endParaRPr lang="en-GB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>
              <a:defRPr/>
            </a:pPr>
            <a:r>
              <a:rPr lang="en-GB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Especially for soft-X-ray FELs (?) .. that </a:t>
            </a:r>
            <a:r>
              <a:rPr lang="en-GB" sz="1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was</a:t>
            </a:r>
            <a:r>
              <a:rPr lang="en-GB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the  view, but now XFEL users are starting to demand such properties</a:t>
            </a:r>
          </a:p>
        </p:txBody>
      </p:sp>
      <p:cxnSp>
        <p:nvCxnSpPr>
          <p:cNvPr id="16395" name="Straight Arrow Connector 20"/>
          <p:cNvCxnSpPr>
            <a:cxnSpLocks noChangeShapeType="1"/>
          </p:cNvCxnSpPr>
          <p:nvPr/>
        </p:nvCxnSpPr>
        <p:spPr bwMode="auto">
          <a:xfrm flipH="1">
            <a:off x="2747963" y="3116263"/>
            <a:ext cx="2971800" cy="179387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</p:spPr>
      </p:cxnSp>
      <p:cxnSp>
        <p:nvCxnSpPr>
          <p:cNvPr id="16396" name="Straight Arrow Connector 21"/>
          <p:cNvCxnSpPr>
            <a:cxnSpLocks noChangeShapeType="1"/>
          </p:cNvCxnSpPr>
          <p:nvPr/>
        </p:nvCxnSpPr>
        <p:spPr bwMode="auto">
          <a:xfrm flipH="1">
            <a:off x="3559175" y="3116263"/>
            <a:ext cx="2160588" cy="539750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</p:spPr>
      </p:cxnSp>
      <p:cxnSp>
        <p:nvCxnSpPr>
          <p:cNvPr id="16397" name="Straight Arrow Connector 24"/>
          <p:cNvCxnSpPr>
            <a:cxnSpLocks noChangeShapeType="1"/>
          </p:cNvCxnSpPr>
          <p:nvPr/>
        </p:nvCxnSpPr>
        <p:spPr bwMode="auto">
          <a:xfrm flipH="1">
            <a:off x="4368800" y="3116263"/>
            <a:ext cx="1260475" cy="1979612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</p:spPr>
      </p:cxnSp>
      <p:cxnSp>
        <p:nvCxnSpPr>
          <p:cNvPr id="16398" name="Straight Arrow Connector 27"/>
          <p:cNvCxnSpPr>
            <a:cxnSpLocks noChangeShapeType="1"/>
          </p:cNvCxnSpPr>
          <p:nvPr/>
        </p:nvCxnSpPr>
        <p:spPr bwMode="auto">
          <a:xfrm flipH="1">
            <a:off x="2747963" y="3116263"/>
            <a:ext cx="2881312" cy="2430462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</p:spPr>
      </p:cxnSp>
      <p:cxnSp>
        <p:nvCxnSpPr>
          <p:cNvPr id="16399" name="Straight Arrow Connector 29"/>
          <p:cNvCxnSpPr>
            <a:cxnSpLocks noChangeShapeType="1"/>
          </p:cNvCxnSpPr>
          <p:nvPr/>
        </p:nvCxnSpPr>
        <p:spPr bwMode="auto">
          <a:xfrm flipH="1">
            <a:off x="3108325" y="3116263"/>
            <a:ext cx="2611438" cy="1530350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</p:spPr>
      </p:cxnSp>
      <p:cxnSp>
        <p:nvCxnSpPr>
          <p:cNvPr id="16400" name="Straight Arrow Connector 33"/>
          <p:cNvCxnSpPr>
            <a:cxnSpLocks noChangeShapeType="1"/>
          </p:cNvCxnSpPr>
          <p:nvPr/>
        </p:nvCxnSpPr>
        <p:spPr bwMode="auto">
          <a:xfrm flipH="1">
            <a:off x="5359400" y="3116263"/>
            <a:ext cx="269875" cy="2519362"/>
          </a:xfrm>
          <a:prstGeom prst="straightConnector1">
            <a:avLst/>
          </a:prstGeom>
          <a:noFill/>
          <a:ln w="38100" algn="ctr">
            <a:solidFill>
              <a:srgbClr val="00CC00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6858000" y="609600"/>
            <a:ext cx="1189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R. Walker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SXR Facilities, Projects and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themes:</a:t>
            </a:r>
          </a:p>
          <a:p>
            <a:pPr lvl="1"/>
            <a:r>
              <a:rPr lang="en-US" dirty="0" smtClean="0"/>
              <a:t>High Rep rate</a:t>
            </a:r>
          </a:p>
          <a:p>
            <a:pPr lvl="1"/>
            <a:r>
              <a:rPr lang="en-US" dirty="0" smtClean="0"/>
              <a:t>Longitudinal coherence</a:t>
            </a:r>
          </a:p>
          <a:p>
            <a:pPr lvl="1"/>
            <a:r>
              <a:rPr lang="en-US" dirty="0" smtClean="0"/>
              <a:t>Low cost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NGLS – 1 MHz, 280 </a:t>
            </a:r>
            <a:r>
              <a:rPr lang="en-US" dirty="0" err="1" smtClean="0"/>
              <a:t>eV</a:t>
            </a:r>
            <a:r>
              <a:rPr lang="en-US" dirty="0" smtClean="0"/>
              <a:t> – 1.2 </a:t>
            </a:r>
            <a:r>
              <a:rPr lang="en-US" dirty="0" err="1" smtClean="0"/>
              <a:t>keV</a:t>
            </a:r>
            <a:endParaRPr lang="en-US" dirty="0" smtClean="0"/>
          </a:p>
          <a:p>
            <a:pPr lvl="1"/>
            <a:r>
              <a:rPr lang="en-US" dirty="0" smtClean="0"/>
              <a:t>Based on 2 </a:t>
            </a:r>
            <a:r>
              <a:rPr lang="en-US" dirty="0" err="1" smtClean="0"/>
              <a:t>GeV</a:t>
            </a:r>
            <a:r>
              <a:rPr lang="en-US" dirty="0" smtClean="0"/>
              <a:t>, CW SCRF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undulator</a:t>
            </a:r>
            <a:r>
              <a:rPr lang="en-US" dirty="0" smtClean="0">
                <a:sym typeface="Wingdings" pitchFamily="2" charset="2"/>
              </a:rPr>
              <a:t> farm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R&amp;D on electron source, beam separator, </a:t>
            </a:r>
            <a:r>
              <a:rPr lang="en-US" dirty="0" err="1" smtClean="0">
                <a:sym typeface="Wingdings" pitchFamily="2" charset="2"/>
              </a:rPr>
              <a:t>undulators</a:t>
            </a:r>
            <a:r>
              <a:rPr lang="en-US" dirty="0" smtClean="0">
                <a:sym typeface="Wingdings" pitchFamily="2" charset="2"/>
              </a:rPr>
              <a:t>, polarization control, and seeding approaches (Self-seeding, EEHG, HHG+HGHG)</a:t>
            </a:r>
          </a:p>
          <a:p>
            <a:r>
              <a:rPr lang="en-US" dirty="0" smtClean="0">
                <a:sym typeface="Wingdings" pitchFamily="2" charset="2"/>
              </a:rPr>
              <a:t>LUNE5X – 0.4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 SCRF &amp; 1 </a:t>
            </a:r>
            <a:r>
              <a:rPr lang="en-US" dirty="0" err="1" smtClean="0">
                <a:sym typeface="Wingdings" pitchFamily="2" charset="2"/>
              </a:rPr>
              <a:t>GeV</a:t>
            </a:r>
            <a:r>
              <a:rPr lang="en-US" dirty="0" smtClean="0">
                <a:sym typeface="Wingdings" pitchFamily="2" charset="2"/>
              </a:rPr>
              <a:t> LWFA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New facility to study SXR generation and LWFA source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Study seeding approaches and </a:t>
            </a:r>
            <a:r>
              <a:rPr lang="en-US" dirty="0" err="1" smtClean="0">
                <a:sym typeface="Wingdings" pitchFamily="2" charset="2"/>
              </a:rPr>
              <a:t>undulator</a:t>
            </a:r>
            <a:r>
              <a:rPr lang="en-US" dirty="0" smtClean="0">
                <a:sym typeface="Wingdings" pitchFamily="2" charset="2"/>
              </a:rPr>
              <a:t> technologies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762000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John Corlett &amp; M-E </a:t>
            </a:r>
            <a:r>
              <a:rPr lang="en-US" dirty="0" err="1" smtClean="0"/>
              <a:t>Couprie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313" y="1981200"/>
            <a:ext cx="8809037" cy="2324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SXR Seeding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4983163"/>
          </a:xfrm>
        </p:spPr>
        <p:txBody>
          <a:bodyPr/>
          <a:lstStyle/>
          <a:p>
            <a:r>
              <a:rPr lang="en-US" dirty="0" smtClean="0"/>
              <a:t>SXR Self-Seeding experiment</a:t>
            </a:r>
          </a:p>
          <a:p>
            <a:pPr lvl="1"/>
            <a:r>
              <a:rPr lang="en-US" dirty="0" smtClean="0"/>
              <a:t>Design for an experiment on LCLS being developed for ~2014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sz="2800" dirty="0" smtClean="0"/>
          </a:p>
          <a:p>
            <a:r>
              <a:rPr lang="en-US" dirty="0" smtClean="0"/>
              <a:t>SXR Seeding Workshop @ LBNL </a:t>
            </a:r>
            <a:r>
              <a:rPr lang="en-US" dirty="0" smtClean="0">
                <a:sym typeface="Wingdings" pitchFamily="2" charset="2"/>
              </a:rPr>
              <a:t> two paths</a:t>
            </a:r>
            <a:endParaRPr lang="en-US" dirty="0" smtClean="0"/>
          </a:p>
          <a:p>
            <a:pPr lvl="1"/>
            <a:r>
              <a:rPr lang="en-US" dirty="0" smtClean="0"/>
              <a:t>Conventional laser @ 100 ~ 200 nm &amp; EEHG @ 100</a:t>
            </a:r>
            <a:r>
              <a:rPr lang="en-US" baseline="30000" dirty="0" smtClean="0"/>
              <a:t>th</a:t>
            </a:r>
            <a:r>
              <a:rPr lang="en-US" dirty="0" smtClean="0"/>
              <a:t> harmonic</a:t>
            </a:r>
          </a:p>
          <a:p>
            <a:pPr lvl="2"/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harmonic demonstrated at NLCTA and SSRF and plans for 75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HHG @ 10 ~ 40 nm &amp; HGHG @ 10</a:t>
            </a:r>
            <a:r>
              <a:rPr lang="en-US" baseline="30000" dirty="0" smtClean="0"/>
              <a:t>th</a:t>
            </a:r>
            <a:r>
              <a:rPr lang="en-US" dirty="0" smtClean="0"/>
              <a:t> or EEHG @ 50</a:t>
            </a:r>
            <a:r>
              <a:rPr lang="en-US" baseline="30000" dirty="0" smtClean="0"/>
              <a:t>th</a:t>
            </a:r>
            <a:r>
              <a:rPr lang="en-US" dirty="0" smtClean="0"/>
              <a:t> harmonic</a:t>
            </a:r>
          </a:p>
          <a:p>
            <a:pPr lvl="2"/>
            <a:r>
              <a:rPr lang="en-US" dirty="0" smtClean="0"/>
              <a:t>R&amp;D on HHG and laser spectral phase measurement and control</a:t>
            </a:r>
          </a:p>
        </p:txBody>
      </p:sp>
      <p:sp>
        <p:nvSpPr>
          <p:cNvPr id="5" name="Text Box 40"/>
          <p:cNvSpPr txBox="1">
            <a:spLocks noChangeArrowheads="1"/>
          </p:cNvSpPr>
          <p:nvPr/>
        </p:nvSpPr>
        <p:spPr bwMode="auto">
          <a:xfrm>
            <a:off x="8040688" y="2535238"/>
            <a:ext cx="10239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i="1">
                <a:latin typeface="Arial" pitchFamily="34" charset="0"/>
              </a:rPr>
              <a:t>2</a:t>
            </a:r>
            <a:r>
              <a:rPr lang="en-US" sz="1100" i="1" baseline="30000">
                <a:latin typeface="Arial" pitchFamily="34" charset="0"/>
              </a:rPr>
              <a:t>nd</a:t>
            </a:r>
            <a:r>
              <a:rPr lang="en-US" sz="1100" i="1">
                <a:latin typeface="Arial" pitchFamily="34" charset="0"/>
              </a:rPr>
              <a:t> undulator</a:t>
            </a:r>
          </a:p>
        </p:txBody>
      </p:sp>
      <p:sp>
        <p:nvSpPr>
          <p:cNvPr id="6" name="Line 66"/>
          <p:cNvSpPr>
            <a:spLocks noChangeShapeType="1"/>
          </p:cNvSpPr>
          <p:nvPr/>
        </p:nvSpPr>
        <p:spPr bwMode="auto">
          <a:xfrm>
            <a:off x="2617788" y="2882900"/>
            <a:ext cx="41290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88"/>
          <p:cNvGrpSpPr>
            <a:grpSpLocks/>
          </p:cNvGrpSpPr>
          <p:nvPr/>
        </p:nvGrpSpPr>
        <p:grpSpPr bwMode="auto">
          <a:xfrm rot="-3325991">
            <a:off x="6210300" y="2803525"/>
            <a:ext cx="1123950" cy="425450"/>
            <a:chOff x="2168" y="2837"/>
            <a:chExt cx="708" cy="268"/>
          </a:xfrm>
        </p:grpSpPr>
        <p:sp>
          <p:nvSpPr>
            <p:cNvPr id="8" name="Arc 89"/>
            <p:cNvSpPr>
              <a:spLocks/>
            </p:cNvSpPr>
            <p:nvPr/>
          </p:nvSpPr>
          <p:spPr bwMode="auto">
            <a:xfrm rot="-3009456">
              <a:off x="2419" y="2607"/>
              <a:ext cx="227" cy="687"/>
            </a:xfrm>
            <a:custGeom>
              <a:avLst/>
              <a:gdLst>
                <a:gd name="T0" fmla="*/ 0 w 21600"/>
                <a:gd name="T1" fmla="*/ 0 h 29262"/>
                <a:gd name="T2" fmla="*/ 0 w 21600"/>
                <a:gd name="T3" fmla="*/ 0 h 29262"/>
                <a:gd name="T4" fmla="*/ 0 w 21600"/>
                <a:gd name="T5" fmla="*/ 0 h 292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62"/>
                <a:gd name="T11" fmla="*/ 21600 w 21600"/>
                <a:gd name="T12" fmla="*/ 29262 h 292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62" fill="none" extrusionOk="0">
                  <a:moveTo>
                    <a:pt x="16651" y="0"/>
                  </a:moveTo>
                  <a:cubicBezTo>
                    <a:pt x="19850" y="3871"/>
                    <a:pt x="21600" y="8736"/>
                    <a:pt x="21600" y="13758"/>
                  </a:cubicBezTo>
                  <a:cubicBezTo>
                    <a:pt x="21600" y="19600"/>
                    <a:pt x="19233" y="25193"/>
                    <a:pt x="15039" y="29261"/>
                  </a:cubicBezTo>
                </a:path>
                <a:path w="21600" h="29262" stroke="0" extrusionOk="0">
                  <a:moveTo>
                    <a:pt x="16651" y="0"/>
                  </a:moveTo>
                  <a:cubicBezTo>
                    <a:pt x="19850" y="3871"/>
                    <a:pt x="21600" y="8736"/>
                    <a:pt x="21600" y="13758"/>
                  </a:cubicBezTo>
                  <a:cubicBezTo>
                    <a:pt x="21600" y="19600"/>
                    <a:pt x="19233" y="25193"/>
                    <a:pt x="15039" y="29261"/>
                  </a:cubicBezTo>
                  <a:lnTo>
                    <a:pt x="0" y="1375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rc 90"/>
            <p:cNvSpPr>
              <a:spLocks/>
            </p:cNvSpPr>
            <p:nvPr/>
          </p:nvSpPr>
          <p:spPr bwMode="auto">
            <a:xfrm rot="-3009456">
              <a:off x="2398" y="2648"/>
              <a:ext cx="227" cy="687"/>
            </a:xfrm>
            <a:custGeom>
              <a:avLst/>
              <a:gdLst>
                <a:gd name="T0" fmla="*/ 0 w 21600"/>
                <a:gd name="T1" fmla="*/ 0 h 29262"/>
                <a:gd name="T2" fmla="*/ 0 w 21600"/>
                <a:gd name="T3" fmla="*/ 0 h 29262"/>
                <a:gd name="T4" fmla="*/ 0 w 21600"/>
                <a:gd name="T5" fmla="*/ 0 h 292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262"/>
                <a:gd name="T11" fmla="*/ 21600 w 21600"/>
                <a:gd name="T12" fmla="*/ 29262 h 292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262" fill="none" extrusionOk="0">
                  <a:moveTo>
                    <a:pt x="16651" y="0"/>
                  </a:moveTo>
                  <a:cubicBezTo>
                    <a:pt x="19850" y="3871"/>
                    <a:pt x="21600" y="8736"/>
                    <a:pt x="21600" y="13758"/>
                  </a:cubicBezTo>
                  <a:cubicBezTo>
                    <a:pt x="21600" y="19600"/>
                    <a:pt x="19233" y="25193"/>
                    <a:pt x="15039" y="29261"/>
                  </a:cubicBezTo>
                </a:path>
                <a:path w="21600" h="29262" stroke="0" extrusionOk="0">
                  <a:moveTo>
                    <a:pt x="16651" y="0"/>
                  </a:moveTo>
                  <a:cubicBezTo>
                    <a:pt x="19850" y="3871"/>
                    <a:pt x="21600" y="8736"/>
                    <a:pt x="21600" y="13758"/>
                  </a:cubicBezTo>
                  <a:cubicBezTo>
                    <a:pt x="21600" y="19600"/>
                    <a:pt x="19233" y="25193"/>
                    <a:pt x="15039" y="29261"/>
                  </a:cubicBezTo>
                  <a:lnTo>
                    <a:pt x="0" y="137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" name="Rectangle 91"/>
          <p:cNvSpPr>
            <a:spLocks noChangeArrowheads="1"/>
          </p:cNvSpPr>
          <p:nvPr/>
        </p:nvSpPr>
        <p:spPr bwMode="auto">
          <a:xfrm rot="-1409347">
            <a:off x="6137275" y="2971800"/>
            <a:ext cx="220663" cy="1254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92"/>
          <p:cNvSpPr>
            <a:spLocks noChangeArrowheads="1"/>
          </p:cNvSpPr>
          <p:nvPr/>
        </p:nvSpPr>
        <p:spPr bwMode="auto">
          <a:xfrm rot="-132614">
            <a:off x="7118350" y="2716213"/>
            <a:ext cx="220663" cy="1254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 rot="1628660">
            <a:off x="3738563" y="3354388"/>
            <a:ext cx="976312" cy="936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558800" y="2884488"/>
            <a:ext cx="204628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4040188" y="3368675"/>
            <a:ext cx="725487" cy="52387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V="1">
            <a:off x="4770438" y="2887663"/>
            <a:ext cx="2001837" cy="10239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6775450" y="2879725"/>
            <a:ext cx="18113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06650" y="2441575"/>
            <a:ext cx="3444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M</a:t>
            </a:r>
            <a:r>
              <a:rPr lang="en-US" baseline="-25000"/>
              <a:t>1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6524625" y="2528888"/>
            <a:ext cx="34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M</a:t>
            </a:r>
            <a:r>
              <a:rPr lang="en-US" baseline="-25000"/>
              <a:t>3</a:t>
            </a:r>
          </a:p>
        </p:txBody>
      </p:sp>
      <p:sp>
        <p:nvSpPr>
          <p:cNvPr id="19" name="Line 12"/>
          <p:cNvSpPr>
            <a:spLocks noChangeShapeType="1"/>
          </p:cNvSpPr>
          <p:nvPr/>
        </p:nvSpPr>
        <p:spPr bwMode="auto">
          <a:xfrm>
            <a:off x="2033588" y="3892550"/>
            <a:ext cx="54244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4784725" y="3463925"/>
            <a:ext cx="76200" cy="428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46"/>
          <p:cNvSpPr>
            <a:spLocks noChangeShapeType="1"/>
          </p:cNvSpPr>
          <p:nvPr/>
        </p:nvSpPr>
        <p:spPr bwMode="auto">
          <a:xfrm>
            <a:off x="4438650" y="3517900"/>
            <a:ext cx="346075" cy="3952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47"/>
          <p:cNvSpPr>
            <a:spLocks noChangeShapeType="1"/>
          </p:cNvSpPr>
          <p:nvPr/>
        </p:nvSpPr>
        <p:spPr bwMode="auto">
          <a:xfrm>
            <a:off x="558800" y="2895600"/>
            <a:ext cx="2079625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48"/>
          <p:cNvSpPr>
            <a:spLocks noChangeShapeType="1"/>
          </p:cNvSpPr>
          <p:nvPr/>
        </p:nvSpPr>
        <p:spPr bwMode="auto">
          <a:xfrm flipV="1">
            <a:off x="4791075" y="2897188"/>
            <a:ext cx="2001838" cy="102393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>
            <a:off x="6780213" y="2898775"/>
            <a:ext cx="1824037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 rot="503699">
            <a:off x="4198938" y="3905250"/>
            <a:ext cx="1150937" cy="88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" name="Group 56"/>
          <p:cNvGrpSpPr>
            <a:grpSpLocks/>
          </p:cNvGrpSpPr>
          <p:nvPr/>
        </p:nvGrpSpPr>
        <p:grpSpPr bwMode="auto">
          <a:xfrm rot="-1494128">
            <a:off x="6010275" y="2979738"/>
            <a:ext cx="65088" cy="557212"/>
            <a:chOff x="2501" y="3029"/>
            <a:chExt cx="41" cy="351"/>
          </a:xfrm>
        </p:grpSpPr>
        <p:sp>
          <p:nvSpPr>
            <p:cNvPr id="27" name="Rectangle 57"/>
            <p:cNvSpPr>
              <a:spLocks noChangeArrowheads="1"/>
            </p:cNvSpPr>
            <p:nvPr/>
          </p:nvSpPr>
          <p:spPr bwMode="auto">
            <a:xfrm>
              <a:off x="2510" y="3029"/>
              <a:ext cx="27" cy="351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58"/>
            <p:cNvSpPr>
              <a:spLocks noChangeArrowheads="1"/>
            </p:cNvSpPr>
            <p:nvPr/>
          </p:nvSpPr>
          <p:spPr bwMode="auto">
            <a:xfrm>
              <a:off x="2501" y="3158"/>
              <a:ext cx="41" cy="1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" name="Oval 59"/>
          <p:cNvSpPr>
            <a:spLocks noChangeArrowheads="1"/>
          </p:cNvSpPr>
          <p:nvPr/>
        </p:nvSpPr>
        <p:spPr bwMode="auto">
          <a:xfrm>
            <a:off x="528638" y="2817813"/>
            <a:ext cx="428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" name="Oval 60"/>
          <p:cNvSpPr>
            <a:spLocks noChangeArrowheads="1"/>
          </p:cNvSpPr>
          <p:nvPr/>
        </p:nvSpPr>
        <p:spPr bwMode="auto">
          <a:xfrm rot="-1482716">
            <a:off x="6024563" y="3222625"/>
            <a:ext cx="42862" cy="746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 rot="631324">
            <a:off x="2049463" y="2774950"/>
            <a:ext cx="1150937" cy="889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2" name="Text Box 65"/>
          <p:cNvSpPr txBox="1">
            <a:spLocks noChangeArrowheads="1"/>
          </p:cNvSpPr>
          <p:nvPr/>
        </p:nvSpPr>
        <p:spPr bwMode="auto">
          <a:xfrm>
            <a:off x="4529138" y="3984625"/>
            <a:ext cx="2841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G</a:t>
            </a:r>
            <a:endParaRPr lang="en-US" baseline="-25000"/>
          </a:p>
        </p:txBody>
      </p:sp>
      <p:sp>
        <p:nvSpPr>
          <p:cNvPr id="33" name="Rectangle 70"/>
          <p:cNvSpPr>
            <a:spLocks noChangeArrowheads="1"/>
          </p:cNvSpPr>
          <p:nvPr/>
        </p:nvSpPr>
        <p:spPr bwMode="auto">
          <a:xfrm rot="1367440">
            <a:off x="4210050" y="3873500"/>
            <a:ext cx="1150938" cy="8890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Text Box 71"/>
          <p:cNvSpPr txBox="1">
            <a:spLocks noChangeArrowheads="1"/>
          </p:cNvSpPr>
          <p:nvPr/>
        </p:nvSpPr>
        <p:spPr bwMode="auto">
          <a:xfrm>
            <a:off x="7154863" y="2601913"/>
            <a:ext cx="3683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Symbol" pitchFamily="18" charset="2"/>
              </a:rPr>
              <a:t>h</a:t>
            </a:r>
            <a:r>
              <a:rPr lang="en-US" dirty="0">
                <a:latin typeface="+mn-lt"/>
              </a:rPr>
              <a:t>/2</a:t>
            </a:r>
            <a:endParaRPr lang="en-US" baseline="-25000" dirty="0">
              <a:latin typeface="+mn-lt"/>
            </a:endParaRPr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3378200" y="2946400"/>
            <a:ext cx="3730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Symbol" pitchFamily="18" charset="2"/>
              </a:rPr>
              <a:t>g</a:t>
            </a:r>
            <a:r>
              <a:rPr lang="en-US" dirty="0">
                <a:latin typeface="+mn-lt"/>
              </a:rPr>
              <a:t>’/2</a:t>
            </a:r>
            <a:endParaRPr lang="en-US" baseline="-25000" dirty="0">
              <a:latin typeface="+mn-lt"/>
            </a:endParaRPr>
          </a:p>
        </p:txBody>
      </p:sp>
      <p:sp>
        <p:nvSpPr>
          <p:cNvPr id="36" name="Line 73"/>
          <p:cNvSpPr>
            <a:spLocks noChangeShapeType="1"/>
          </p:cNvSpPr>
          <p:nvPr/>
        </p:nvSpPr>
        <p:spPr bwMode="auto">
          <a:xfrm flipH="1" flipV="1">
            <a:off x="1344613" y="2617788"/>
            <a:ext cx="1257300" cy="2444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74"/>
          <p:cNvSpPr>
            <a:spLocks noChangeArrowheads="1"/>
          </p:cNvSpPr>
          <p:nvPr/>
        </p:nvSpPr>
        <p:spPr bwMode="auto">
          <a:xfrm rot="1975975">
            <a:off x="3797300" y="3302000"/>
            <a:ext cx="955675" cy="857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75"/>
          <p:cNvSpPr>
            <a:spLocks noChangeShapeType="1"/>
          </p:cNvSpPr>
          <p:nvPr/>
        </p:nvSpPr>
        <p:spPr bwMode="auto">
          <a:xfrm>
            <a:off x="2606675" y="2882900"/>
            <a:ext cx="1454150" cy="503238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76"/>
          <p:cNvSpPr>
            <a:spLocks noChangeShapeType="1"/>
          </p:cNvSpPr>
          <p:nvPr/>
        </p:nvSpPr>
        <p:spPr bwMode="auto">
          <a:xfrm>
            <a:off x="2638425" y="2876550"/>
            <a:ext cx="1806575" cy="6238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77"/>
          <p:cNvSpPr txBox="1">
            <a:spLocks noChangeArrowheads="1"/>
          </p:cNvSpPr>
          <p:nvPr/>
        </p:nvSpPr>
        <p:spPr bwMode="auto">
          <a:xfrm>
            <a:off x="4227513" y="3054350"/>
            <a:ext cx="3444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M</a:t>
            </a:r>
            <a:r>
              <a:rPr lang="en-US" baseline="-25000"/>
              <a:t>2</a:t>
            </a:r>
          </a:p>
        </p:txBody>
      </p:sp>
      <p:sp>
        <p:nvSpPr>
          <p:cNvPr id="41" name="Oval 79"/>
          <p:cNvSpPr>
            <a:spLocks noChangeArrowheads="1"/>
          </p:cNvSpPr>
          <p:nvPr/>
        </p:nvSpPr>
        <p:spPr bwMode="auto">
          <a:xfrm>
            <a:off x="8604250" y="2819400"/>
            <a:ext cx="428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2" name="Line 80"/>
          <p:cNvSpPr>
            <a:spLocks noChangeShapeType="1"/>
          </p:cNvSpPr>
          <p:nvPr/>
        </p:nvSpPr>
        <p:spPr bwMode="auto">
          <a:xfrm flipV="1">
            <a:off x="1035050" y="2173288"/>
            <a:ext cx="639763" cy="7239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81"/>
          <p:cNvSpPr>
            <a:spLocks noChangeShapeType="1"/>
          </p:cNvSpPr>
          <p:nvPr/>
        </p:nvSpPr>
        <p:spPr bwMode="auto">
          <a:xfrm>
            <a:off x="1677988" y="2174875"/>
            <a:ext cx="57753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83"/>
          <p:cNvSpPr>
            <a:spLocks noChangeShapeType="1"/>
          </p:cNvSpPr>
          <p:nvPr/>
        </p:nvSpPr>
        <p:spPr bwMode="auto">
          <a:xfrm flipH="1" flipV="1">
            <a:off x="7454900" y="2174875"/>
            <a:ext cx="639763" cy="72390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84"/>
          <p:cNvSpPr>
            <a:spLocks noChangeShapeType="1"/>
          </p:cNvSpPr>
          <p:nvPr/>
        </p:nvSpPr>
        <p:spPr bwMode="auto">
          <a:xfrm>
            <a:off x="211138" y="2898775"/>
            <a:ext cx="82867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85"/>
          <p:cNvSpPr>
            <a:spLocks noChangeShapeType="1"/>
          </p:cNvSpPr>
          <p:nvPr/>
        </p:nvSpPr>
        <p:spPr bwMode="auto">
          <a:xfrm>
            <a:off x="8093075" y="2898775"/>
            <a:ext cx="835025" cy="0"/>
          </a:xfrm>
          <a:prstGeom prst="line">
            <a:avLst/>
          </a:prstGeom>
          <a:noFill/>
          <a:ln w="9525">
            <a:solidFill>
              <a:srgbClr val="0000CC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" name="Text Box 86"/>
          <p:cNvSpPr txBox="1">
            <a:spLocks noChangeArrowheads="1"/>
          </p:cNvSpPr>
          <p:nvPr/>
        </p:nvSpPr>
        <p:spPr bwMode="auto">
          <a:xfrm>
            <a:off x="4038600" y="2174875"/>
            <a:ext cx="647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e-beam</a:t>
            </a:r>
            <a:endParaRPr lang="en-US" baseline="-25000"/>
          </a:p>
        </p:txBody>
      </p:sp>
      <p:sp>
        <p:nvSpPr>
          <p:cNvPr id="48" name="Text Box 93"/>
          <p:cNvSpPr txBox="1">
            <a:spLocks noChangeArrowheads="1"/>
          </p:cNvSpPr>
          <p:nvPr/>
        </p:nvSpPr>
        <p:spPr bwMode="auto">
          <a:xfrm>
            <a:off x="1805" y="3038475"/>
            <a:ext cx="12056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plane</a:t>
            </a:r>
            <a:endParaRPr lang="en-US" baseline="-25000" dirty="0"/>
          </a:p>
        </p:txBody>
      </p:sp>
      <p:sp>
        <p:nvSpPr>
          <p:cNvPr id="49" name="Text Box 94"/>
          <p:cNvSpPr txBox="1">
            <a:spLocks noChangeArrowheads="1"/>
          </p:cNvSpPr>
          <p:nvPr/>
        </p:nvSpPr>
        <p:spPr bwMode="auto">
          <a:xfrm>
            <a:off x="7759615" y="3073400"/>
            <a:ext cx="13715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/>
              <a:t>Re-entrant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plane</a:t>
            </a:r>
            <a:endParaRPr lang="en-US" baseline="-25000" dirty="0"/>
          </a:p>
        </p:txBody>
      </p:sp>
      <p:sp>
        <p:nvSpPr>
          <p:cNvPr id="50" name="Text Box 40"/>
          <p:cNvSpPr txBox="1">
            <a:spLocks noChangeArrowheads="1"/>
          </p:cNvSpPr>
          <p:nvPr/>
        </p:nvSpPr>
        <p:spPr bwMode="auto">
          <a:xfrm>
            <a:off x="200025" y="2576513"/>
            <a:ext cx="1028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i="1">
                <a:latin typeface="Arial" pitchFamily="34" charset="0"/>
              </a:rPr>
              <a:t>1</a:t>
            </a:r>
            <a:r>
              <a:rPr lang="en-US" sz="1100" i="1" baseline="30000">
                <a:latin typeface="Arial" pitchFamily="34" charset="0"/>
              </a:rPr>
              <a:t>st</a:t>
            </a:r>
            <a:r>
              <a:rPr lang="en-US" sz="1100" i="1">
                <a:latin typeface="Arial" pitchFamily="34" charset="0"/>
              </a:rPr>
              <a:t> undulator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211638" y="3806825"/>
            <a:ext cx="1149350" cy="168275"/>
          </a:xfrm>
          <a:prstGeom prst="line">
            <a:avLst/>
          </a:prstGeom>
          <a:ln w="2540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Box 8"/>
          <p:cNvSpPr txBox="1">
            <a:spLocks noChangeArrowheads="1"/>
          </p:cNvSpPr>
          <p:nvPr/>
        </p:nvSpPr>
        <p:spPr bwMode="auto">
          <a:xfrm>
            <a:off x="5999163" y="3551238"/>
            <a:ext cx="269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S</a:t>
            </a:r>
            <a:endParaRPr lang="en-US" baseline="-25000"/>
          </a:p>
        </p:txBody>
      </p:sp>
      <p:sp>
        <p:nvSpPr>
          <p:cNvPr id="53" name="Text Box 72"/>
          <p:cNvSpPr txBox="1">
            <a:spLocks noChangeArrowheads="1"/>
          </p:cNvSpPr>
          <p:nvPr/>
        </p:nvSpPr>
        <p:spPr bwMode="auto">
          <a:xfrm>
            <a:off x="1662113" y="2432050"/>
            <a:ext cx="354012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Symbol" pitchFamily="18" charset="2"/>
              </a:rPr>
              <a:t>x</a:t>
            </a:r>
            <a:r>
              <a:rPr lang="en-US" dirty="0">
                <a:latin typeface="+mn-lt"/>
              </a:rPr>
              <a:t>/2</a:t>
            </a:r>
            <a:endParaRPr lang="en-US" baseline="-25000" dirty="0">
              <a:latin typeface="+mn-lt"/>
            </a:endParaRPr>
          </a:p>
        </p:txBody>
      </p:sp>
      <p:sp>
        <p:nvSpPr>
          <p:cNvPr id="54" name="Line 73"/>
          <p:cNvSpPr>
            <a:spLocks noChangeShapeType="1"/>
          </p:cNvSpPr>
          <p:nvPr/>
        </p:nvSpPr>
        <p:spPr bwMode="auto">
          <a:xfrm flipH="1">
            <a:off x="6777038" y="2549525"/>
            <a:ext cx="657225" cy="3413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" name="Line 73"/>
          <p:cNvSpPr>
            <a:spLocks noChangeShapeType="1"/>
          </p:cNvSpPr>
          <p:nvPr/>
        </p:nvSpPr>
        <p:spPr bwMode="auto">
          <a:xfrm flipH="1" flipV="1">
            <a:off x="3430588" y="2843213"/>
            <a:ext cx="527050" cy="3460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5638800" y="762000"/>
            <a:ext cx="3211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Phil Heimann &amp; Erik Hemsing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X-ray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X-ray (Tuesday PM)</a:t>
            </a:r>
          </a:p>
          <a:p>
            <a:pPr lvl="1"/>
            <a:r>
              <a:rPr lang="en-US" sz="1800" dirty="0" smtClean="0"/>
              <a:t>Overview (Z. Huang)</a:t>
            </a:r>
          </a:p>
          <a:p>
            <a:pPr lvl="1"/>
            <a:r>
              <a:rPr lang="en-US" sz="1800" dirty="0" smtClean="0"/>
              <a:t>Simulations of the self-seeding experiment at LCLS (J. Wu)</a:t>
            </a:r>
          </a:p>
          <a:p>
            <a:pPr lvl="1"/>
            <a:r>
              <a:rPr lang="en-US" sz="1800" dirty="0" smtClean="0"/>
              <a:t>Modeling and multi-dim. optimization of a tapered FEL(S. Spampinati)</a:t>
            </a:r>
          </a:p>
          <a:p>
            <a:pPr lvl="1"/>
            <a:r>
              <a:rPr lang="en-US" sz="1800" dirty="0" smtClean="0"/>
              <a:t>LCLS-2 Terawatt options (T. Raubenheimer)</a:t>
            </a:r>
          </a:p>
          <a:p>
            <a:pPr lvl="1"/>
            <a:r>
              <a:rPr lang="en-US" sz="1800" dirty="0" smtClean="0"/>
              <a:t>The proposed </a:t>
            </a:r>
            <a:r>
              <a:rPr lang="en-US" sz="1800" dirty="0" err="1" smtClean="0"/>
              <a:t>MaRIE</a:t>
            </a:r>
            <a:r>
              <a:rPr lang="en-US" sz="1800" dirty="0" smtClean="0"/>
              <a:t> X-ray FEL at Los Alamos (B. Carlsten)</a:t>
            </a:r>
          </a:p>
          <a:p>
            <a:pPr lvl="1"/>
            <a:r>
              <a:rPr lang="en-US" sz="1800" dirty="0" smtClean="0"/>
              <a:t>Compact hard x-</a:t>
            </a:r>
            <a:r>
              <a:rPr lang="en-US" sz="1800" dirty="0" err="1" smtClean="0"/>
              <a:t>rayFEL</a:t>
            </a:r>
            <a:r>
              <a:rPr lang="en-US" sz="1800" dirty="0" smtClean="0"/>
              <a:t> design based on an x-band RF </a:t>
            </a:r>
            <a:r>
              <a:rPr lang="en-US" sz="1800" dirty="0" err="1" smtClean="0"/>
              <a:t>linac</a:t>
            </a:r>
            <a:r>
              <a:rPr lang="en-US" sz="1800" dirty="0" smtClean="0"/>
              <a:t> ( Y. Sun)</a:t>
            </a:r>
          </a:p>
          <a:p>
            <a:pPr lvl="1"/>
            <a:r>
              <a:rPr lang="en-US" sz="1800" dirty="0" smtClean="0"/>
              <a:t>Tolerance for seeded FELs (J. Wu)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X-ray FELs: Self-Seeding Works!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41637"/>
            <a:ext cx="8229600" cy="3459163"/>
          </a:xfrm>
        </p:spPr>
        <p:txBody>
          <a:bodyPr/>
          <a:lstStyle/>
          <a:p>
            <a:r>
              <a:rPr lang="en-US" dirty="0" smtClean="0"/>
              <a:t>With further development, the full potential for self seed hard x-ray FEL will be reached </a:t>
            </a:r>
          </a:p>
          <a:p>
            <a:pPr lvl="1"/>
            <a:r>
              <a:rPr lang="en-US" dirty="0" smtClean="0"/>
              <a:t>Electron beam profile needs to be improved to remove double horn, chirp, etc.</a:t>
            </a:r>
          </a:p>
          <a:p>
            <a:r>
              <a:rPr lang="en-US" dirty="0" smtClean="0"/>
              <a:t>Two bunch scheme may have additional advantages</a:t>
            </a:r>
          </a:p>
          <a:p>
            <a:pPr lvl="1"/>
            <a:r>
              <a:rPr lang="en-US" dirty="0" smtClean="0"/>
              <a:t>Difficult to bench mark with fluctuating initial SASE </a:t>
            </a:r>
          </a:p>
          <a:p>
            <a:r>
              <a:rPr lang="en-US" dirty="0" smtClean="0"/>
              <a:t>Tapering is effective for seeded FEL</a:t>
            </a:r>
            <a:r>
              <a:rPr lang="en-US" dirty="0" smtClean="0">
                <a:sym typeface="Wingdings" pitchFamily="2" charset="2"/>
              </a:rPr>
              <a:t> realizing TW goal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05546"/>
            <a:ext cx="2847975" cy="161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834"/>
            <a:ext cx="2747857" cy="1599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8992</TotalTime>
  <Words>1656</Words>
  <Application>Microsoft Office PowerPoint</Application>
  <PresentationFormat>On-screen Show (4:3)</PresentationFormat>
  <Paragraphs>345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Times New Roman</vt:lpstr>
      <vt:lpstr>Wingdings</vt:lpstr>
      <vt:lpstr>Symbol</vt:lpstr>
      <vt:lpstr>Mathematica1</vt:lpstr>
      <vt:lpstr>Mathematica3</vt:lpstr>
      <vt:lpstr>Calibri</vt:lpstr>
      <vt:lpstr>ＭＳ Ｐゴシック</vt:lpstr>
      <vt:lpstr>Default Design</vt:lpstr>
      <vt:lpstr>2_Default Design</vt:lpstr>
      <vt:lpstr>The FLS2012 FEL Working Group Summary</vt:lpstr>
      <vt:lpstr>Schedule of Sessions</vt:lpstr>
      <vt:lpstr>The Working Group (Roughly 35 Participants)</vt:lpstr>
      <vt:lpstr>Soft X-ray FELs</vt:lpstr>
      <vt:lpstr>Slide 5</vt:lpstr>
      <vt:lpstr>SXR Facilities, Projects and Tests</vt:lpstr>
      <vt:lpstr>SXR Seeding Concepts</vt:lpstr>
      <vt:lpstr>Hard X-ray Sessions</vt:lpstr>
      <vt:lpstr>Hard X-ray FELs: Self-Seeding Works!</vt:lpstr>
      <vt:lpstr>Hard X-ray FELs: Terawatts LCLS 2</vt:lpstr>
      <vt:lpstr>Further activities at LCLS</vt:lpstr>
      <vt:lpstr>Hard x-ray FEL: MaRIE at LANL</vt:lpstr>
      <vt:lpstr>X-Ray Oscillator Sessions</vt:lpstr>
      <vt:lpstr>Soft X-ray FEL Oscillator</vt:lpstr>
      <vt:lpstr>Hard X-Ray FEL Oscillator: Optics</vt:lpstr>
      <vt:lpstr>Hard X-ray FEL Oscillators will add to the capabilities of an ERL facility </vt:lpstr>
      <vt:lpstr>XFELOs with ultra-low charge (1 pC) and ultra low emittance (0.062 mm-mr) may be attractive: lower intra-cavity power, higher rep rate, or shorter undulator with a factor of 10 smaller photons/pulse</vt:lpstr>
      <vt:lpstr>FEL Theory Sessions</vt:lpstr>
      <vt:lpstr>Eigen-Emittance Reduction</vt:lpstr>
      <vt:lpstr>Emittance-Exchange Compression</vt:lpstr>
      <vt:lpstr>Seeding Approaches</vt:lpstr>
      <vt:lpstr>Quantum Noise</vt:lpstr>
      <vt:lpstr>Test facilities and Design Concepts</vt:lpstr>
      <vt:lpstr>Rf Source Overview</vt:lpstr>
      <vt:lpstr>Rf Frequency Comparison</vt:lpstr>
      <vt:lpstr>Photon Transport Calculations in ALICE</vt:lpstr>
      <vt:lpstr>DWA and LWFA</vt:lpstr>
      <vt:lpstr>Test Facilities</vt:lpstr>
      <vt:lpstr>Survey of Facilities</vt:lpstr>
      <vt:lpstr>CLARA</vt:lpstr>
      <vt:lpstr>NLC Test Accelerator</vt:lpstr>
      <vt:lpstr>Final Remarks</vt:lpstr>
    </vt:vector>
  </TitlesOfParts>
  <Company>Stanford Linear Accelerator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mtlee</dc:creator>
  <cp:lastModifiedBy>tor</cp:lastModifiedBy>
  <cp:revision>97</cp:revision>
  <dcterms:created xsi:type="dcterms:W3CDTF">2008-11-05T19:53:02Z</dcterms:created>
  <dcterms:modified xsi:type="dcterms:W3CDTF">2012-03-09T14:10:48Z</dcterms:modified>
</cp:coreProperties>
</file>